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302" r:id="rId3"/>
    <p:sldId id="304" r:id="rId4"/>
    <p:sldId id="282" r:id="rId5"/>
    <p:sldId id="325" r:id="rId6"/>
    <p:sldId id="334" r:id="rId7"/>
    <p:sldId id="335" r:id="rId8"/>
    <p:sldId id="339" r:id="rId9"/>
    <p:sldId id="264" r:id="rId10"/>
    <p:sldId id="336" r:id="rId11"/>
    <p:sldId id="337" r:id="rId12"/>
    <p:sldId id="340" r:id="rId13"/>
    <p:sldId id="307" r:id="rId14"/>
    <p:sldId id="267" r:id="rId15"/>
    <p:sldId id="274" r:id="rId1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p:cViewPr varScale="1">
        <p:scale>
          <a:sx n="112" d="100"/>
          <a:sy n="112" d="100"/>
        </p:scale>
        <p:origin x="26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72421" cy="46498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027" y="1"/>
            <a:ext cx="2972421" cy="464980"/>
          </a:xfrm>
          <a:prstGeom prst="rect">
            <a:avLst/>
          </a:prstGeom>
        </p:spPr>
        <p:txBody>
          <a:bodyPr vert="horz" lIns="91440" tIns="45720" rIns="91440" bIns="45720" rtlCol="0"/>
          <a:lstStyle>
            <a:lvl1pPr algn="r">
              <a:defRPr sz="1200"/>
            </a:lvl1pPr>
          </a:lstStyle>
          <a:p>
            <a:fld id="{B7D9B2A6-8B98-4065-BBD2-7EFFC0ECF443}" type="datetimeFigureOut">
              <a:rPr lang="nl-NL" smtClean="0"/>
              <a:t>26-9-2023</a:t>
            </a:fld>
            <a:endParaRPr lang="nl-NL"/>
          </a:p>
        </p:txBody>
      </p:sp>
      <p:sp>
        <p:nvSpPr>
          <p:cNvPr id="4" name="Tijdelijke aanduiding voor voettekst 3"/>
          <p:cNvSpPr>
            <a:spLocks noGrp="1"/>
          </p:cNvSpPr>
          <p:nvPr>
            <p:ph type="ftr" sz="quarter" idx="2"/>
          </p:nvPr>
        </p:nvSpPr>
        <p:spPr>
          <a:xfrm>
            <a:off x="1" y="8829823"/>
            <a:ext cx="2972421" cy="46498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027" y="8829823"/>
            <a:ext cx="2972421" cy="464980"/>
          </a:xfrm>
          <a:prstGeom prst="rect">
            <a:avLst/>
          </a:prstGeom>
        </p:spPr>
        <p:txBody>
          <a:bodyPr vert="horz" lIns="91440" tIns="45720" rIns="91440" bIns="45720" rtlCol="0" anchor="b"/>
          <a:lstStyle>
            <a:lvl1pPr algn="r">
              <a:defRPr sz="1200"/>
            </a:lvl1pPr>
          </a:lstStyle>
          <a:p>
            <a:fld id="{476D9CF9-E3F5-4174-8E2D-FC19D7A2F575}" type="slidenum">
              <a:rPr lang="nl-NL" smtClean="0"/>
              <a:t>‹nr.›</a:t>
            </a:fld>
            <a:endParaRPr lang="nl-NL"/>
          </a:p>
        </p:txBody>
      </p:sp>
    </p:spTree>
    <p:extLst>
      <p:ext uri="{BB962C8B-B14F-4D97-AF65-F5344CB8AC3E}">
        <p14:creationId xmlns:p14="http://schemas.microsoft.com/office/powerpoint/2010/main" val="65493746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3T12:25:41.524"/>
    </inkml:context>
    <inkml:brush xml:id="br0">
      <inkml:brushProperty name="width" value="0.03533" units="cm"/>
      <inkml:brushProperty name="height" value="0.03533" units="cm"/>
    </inkml:brush>
  </inkml:definitions>
  <inkml:trace contextRef="#ctx0" brushRef="#br0">11348 8426 12374,'0'0'96,"0"0"-577,0 0 129,0 0 176,0 0-128,0 0-400,0 0-1073,0 0-1905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66435"/>
          </a:xfrm>
          <a:prstGeom prst="rect">
            <a:avLst/>
          </a:prstGeom>
        </p:spPr>
        <p:txBody>
          <a:bodyPr vert="horz" lIns="92830" tIns="46415" rIns="92830" bIns="46415" rtlCol="0"/>
          <a:lstStyle>
            <a:lvl1pPr algn="r">
              <a:defRPr sz="1200"/>
            </a:lvl1pPr>
          </a:lstStyle>
          <a:p>
            <a:fld id="{2FCB827F-4D44-44BB-9494-7D36048747B0}" type="datetimeFigureOut">
              <a:rPr lang="nl-NL" smtClean="0"/>
              <a:t>26-9-2023</a:t>
            </a:fld>
            <a:endParaRPr lang="nl-NL"/>
          </a:p>
        </p:txBody>
      </p:sp>
      <p:sp>
        <p:nvSpPr>
          <p:cNvPr id="4" name="Tijdelijke aanduiding voor dia-afbeelding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830" tIns="46415" rIns="92830" bIns="46415" rtlCol="0" anchor="ctr"/>
          <a:lstStyle/>
          <a:p>
            <a:endParaRPr lang="nl-NL"/>
          </a:p>
        </p:txBody>
      </p:sp>
      <p:sp>
        <p:nvSpPr>
          <p:cNvPr id="5" name="Tijdelijke aanduiding voor notities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vl1pPr>
          </a:lstStyle>
          <a:p>
            <a:fld id="{EF78E7B7-643D-46EF-8023-4DBD674F7F9A}" type="slidenum">
              <a:rPr lang="nl-NL" smtClean="0"/>
              <a:t>‹nr.›</a:t>
            </a:fld>
            <a:endParaRPr lang="nl-NL"/>
          </a:p>
        </p:txBody>
      </p:sp>
    </p:spTree>
    <p:extLst>
      <p:ext uri="{BB962C8B-B14F-4D97-AF65-F5344CB8AC3E}">
        <p14:creationId xmlns:p14="http://schemas.microsoft.com/office/powerpoint/2010/main" val="286461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D8F0-FC75-42D4-A68F-5707021A6D9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Subtitle 2">
            <a:extLst>
              <a:ext uri="{FF2B5EF4-FFF2-40B4-BE49-F238E27FC236}">
                <a16:creationId xmlns:a16="http://schemas.microsoft.com/office/drawing/2014/main" id="{1131D892-8688-486C-8925-38B6C8486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a:extLst>
              <a:ext uri="{FF2B5EF4-FFF2-40B4-BE49-F238E27FC236}">
                <a16:creationId xmlns:a16="http://schemas.microsoft.com/office/drawing/2014/main" id="{B9AECC45-26C1-4397-BC79-71A3DEC086DC}"/>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5" name="Footer Placeholder 4">
            <a:extLst>
              <a:ext uri="{FF2B5EF4-FFF2-40B4-BE49-F238E27FC236}">
                <a16:creationId xmlns:a16="http://schemas.microsoft.com/office/drawing/2014/main" id="{81861087-5008-4F3A-A4C3-8C2829179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D8171-7D82-49DE-B34F-6A0D06A31710}"/>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153611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568B-5A8B-4004-90BC-97D7FCF0A77A}"/>
              </a:ext>
            </a:extLst>
          </p:cNvPr>
          <p:cNvSpPr>
            <a:spLocks noGrp="1"/>
          </p:cNvSpPr>
          <p:nvPr>
            <p:ph type="title"/>
          </p:nvPr>
        </p:nvSpPr>
        <p:spPr/>
        <p:txBody>
          <a:bodyPr/>
          <a:lstStyle/>
          <a:p>
            <a:r>
              <a:rPr lang="nl-NL"/>
              <a:t>Klik om de stijl te bewerken</a:t>
            </a:r>
            <a:endParaRPr lang="en-US"/>
          </a:p>
        </p:txBody>
      </p:sp>
      <p:sp>
        <p:nvSpPr>
          <p:cNvPr id="3" name="Vertical Text Placeholder 2">
            <a:extLst>
              <a:ext uri="{FF2B5EF4-FFF2-40B4-BE49-F238E27FC236}">
                <a16:creationId xmlns:a16="http://schemas.microsoft.com/office/drawing/2014/main" id="{E492817A-56B2-428E-BBAD-F7B43E4DF9FD}"/>
              </a:ext>
            </a:extLst>
          </p:cNvPr>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070EADF0-B8FE-4600-9090-B0A03C132EB7}"/>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5" name="Footer Placeholder 4">
            <a:extLst>
              <a:ext uri="{FF2B5EF4-FFF2-40B4-BE49-F238E27FC236}">
                <a16:creationId xmlns:a16="http://schemas.microsoft.com/office/drawing/2014/main" id="{D31134F3-351E-4AE5-9D71-644EA4376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15361-6631-44B5-88B1-5910FCE9ABC8}"/>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418849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0ADC21-FB1E-4B56-B96C-516720C40FFE}"/>
              </a:ext>
            </a:extLst>
          </p:cNvPr>
          <p:cNvSpPr>
            <a:spLocks noGrp="1"/>
          </p:cNvSpPr>
          <p:nvPr>
            <p:ph type="title" orient="vert"/>
          </p:nvPr>
        </p:nvSpPr>
        <p:spPr>
          <a:xfrm>
            <a:off x="8724900" y="365125"/>
            <a:ext cx="2628900" cy="5811838"/>
          </a:xfrm>
        </p:spPr>
        <p:txBody>
          <a:bodyPr vert="eaVert"/>
          <a:lstStyle/>
          <a:p>
            <a:r>
              <a:rPr lang="nl-NL"/>
              <a:t>Klik om de stijl te bewerken</a:t>
            </a:r>
            <a:endParaRPr lang="en-US"/>
          </a:p>
        </p:txBody>
      </p:sp>
      <p:sp>
        <p:nvSpPr>
          <p:cNvPr id="3" name="Vertical Text Placeholder 2">
            <a:extLst>
              <a:ext uri="{FF2B5EF4-FFF2-40B4-BE49-F238E27FC236}">
                <a16:creationId xmlns:a16="http://schemas.microsoft.com/office/drawing/2014/main" id="{8A4E9D4F-D27E-44DC-AB79-FA3474CB628D}"/>
              </a:ext>
            </a:extLst>
          </p:cNvPr>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0DEAAAEB-6067-4284-B6FC-1EF6EB2E82D7}"/>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5" name="Footer Placeholder 4">
            <a:extLst>
              <a:ext uri="{FF2B5EF4-FFF2-40B4-BE49-F238E27FC236}">
                <a16:creationId xmlns:a16="http://schemas.microsoft.com/office/drawing/2014/main" id="{63AF6E69-5FDA-4EFF-B357-D0953E84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233E5-F311-42A7-A926-4EBD4A353AC8}"/>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852000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BCA8-E597-42D4-B3AF-9AF4D49701F7}"/>
              </a:ext>
            </a:extLst>
          </p:cNvPr>
          <p:cNvSpPr>
            <a:spLocks noGrp="1"/>
          </p:cNvSpPr>
          <p:nvPr>
            <p:ph type="title"/>
          </p:nvPr>
        </p:nvSpPr>
        <p:spPr/>
        <p:txBody>
          <a:bodyPr/>
          <a:lstStyle/>
          <a:p>
            <a:r>
              <a:rPr lang="nl-NL"/>
              <a:t>Klik om de stijl te bewerken</a:t>
            </a:r>
            <a:endParaRPr lang="en-US"/>
          </a:p>
        </p:txBody>
      </p:sp>
      <p:sp>
        <p:nvSpPr>
          <p:cNvPr id="3" name="Content Placeholder 2">
            <a:extLst>
              <a:ext uri="{FF2B5EF4-FFF2-40B4-BE49-F238E27FC236}">
                <a16:creationId xmlns:a16="http://schemas.microsoft.com/office/drawing/2014/main" id="{F4230876-414E-428C-8EB7-078EFE5179A9}"/>
              </a:ext>
            </a:extLst>
          </p:cNvPr>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5808B985-1318-4DA2-A58C-765997477773}"/>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5" name="Footer Placeholder 4">
            <a:extLst>
              <a:ext uri="{FF2B5EF4-FFF2-40B4-BE49-F238E27FC236}">
                <a16:creationId xmlns:a16="http://schemas.microsoft.com/office/drawing/2014/main" id="{84F9B02A-8185-409F-BFF4-79B1594B5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93721-07C4-4DE7-8FC0-73A1F55CFCD8}"/>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244693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920D-746D-4D04-A7FA-6EA2A6B26F05}"/>
              </a:ext>
            </a:extLst>
          </p:cNvPr>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a:p>
        </p:txBody>
      </p:sp>
      <p:sp>
        <p:nvSpPr>
          <p:cNvPr id="3" name="Text Placeholder 2">
            <a:extLst>
              <a:ext uri="{FF2B5EF4-FFF2-40B4-BE49-F238E27FC236}">
                <a16:creationId xmlns:a16="http://schemas.microsoft.com/office/drawing/2014/main" id="{E37003E7-1DE9-4C3F-AAF3-B37EA1B0E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Date Placeholder 3">
            <a:extLst>
              <a:ext uri="{FF2B5EF4-FFF2-40B4-BE49-F238E27FC236}">
                <a16:creationId xmlns:a16="http://schemas.microsoft.com/office/drawing/2014/main" id="{1B1A722C-202A-4684-B960-336AA769FC1B}"/>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5" name="Footer Placeholder 4">
            <a:extLst>
              <a:ext uri="{FF2B5EF4-FFF2-40B4-BE49-F238E27FC236}">
                <a16:creationId xmlns:a16="http://schemas.microsoft.com/office/drawing/2014/main" id="{48F73A0C-541B-4507-9E4E-B097E7BDA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8CFD5-25FF-48B4-A5B2-D573EF0359FC}"/>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983417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C167-0B36-4BB3-9A29-B84CB7BEEBE1}"/>
              </a:ext>
            </a:extLst>
          </p:cNvPr>
          <p:cNvSpPr>
            <a:spLocks noGrp="1"/>
          </p:cNvSpPr>
          <p:nvPr>
            <p:ph type="title"/>
          </p:nvPr>
        </p:nvSpPr>
        <p:spPr/>
        <p:txBody>
          <a:bodyPr/>
          <a:lstStyle/>
          <a:p>
            <a:r>
              <a:rPr lang="nl-NL"/>
              <a:t>Klik om de stijl te bewerken</a:t>
            </a:r>
            <a:endParaRPr lang="en-US"/>
          </a:p>
        </p:txBody>
      </p:sp>
      <p:sp>
        <p:nvSpPr>
          <p:cNvPr id="3" name="Content Placeholder 2">
            <a:extLst>
              <a:ext uri="{FF2B5EF4-FFF2-40B4-BE49-F238E27FC236}">
                <a16:creationId xmlns:a16="http://schemas.microsoft.com/office/drawing/2014/main" id="{014BCFCE-58E2-4602-AAA4-C24465D20E1B}"/>
              </a:ext>
            </a:extLst>
          </p:cNvPr>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a:extLst>
              <a:ext uri="{FF2B5EF4-FFF2-40B4-BE49-F238E27FC236}">
                <a16:creationId xmlns:a16="http://schemas.microsoft.com/office/drawing/2014/main" id="{C5462159-9900-4732-93CF-B43E99579BB1}"/>
              </a:ext>
            </a:extLst>
          </p:cNvPr>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CCB78952-E53A-4C36-BC87-B5CA430EC0A8}"/>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6" name="Footer Placeholder 5">
            <a:extLst>
              <a:ext uri="{FF2B5EF4-FFF2-40B4-BE49-F238E27FC236}">
                <a16:creationId xmlns:a16="http://schemas.microsoft.com/office/drawing/2014/main" id="{B9D30539-7A1F-4533-B844-6ECE73808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BB5E9C-A28B-46C5-82E1-1AAAB48BD284}"/>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30744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A459-2387-43B4-8528-DE506C7F3A67}"/>
              </a:ext>
            </a:extLst>
          </p:cNvPr>
          <p:cNvSpPr>
            <a:spLocks noGrp="1"/>
          </p:cNvSpPr>
          <p:nvPr>
            <p:ph type="title"/>
          </p:nvPr>
        </p:nvSpPr>
        <p:spPr>
          <a:xfrm>
            <a:off x="839788" y="365125"/>
            <a:ext cx="10515600" cy="1325563"/>
          </a:xfrm>
        </p:spPr>
        <p:txBody>
          <a:bodyPr/>
          <a:lstStyle/>
          <a:p>
            <a:r>
              <a:rPr lang="nl-NL"/>
              <a:t>Klik om de stijl te bewerken</a:t>
            </a:r>
            <a:endParaRPr lang="en-US"/>
          </a:p>
        </p:txBody>
      </p:sp>
      <p:sp>
        <p:nvSpPr>
          <p:cNvPr id="3" name="Text Placeholder 2">
            <a:extLst>
              <a:ext uri="{FF2B5EF4-FFF2-40B4-BE49-F238E27FC236}">
                <a16:creationId xmlns:a16="http://schemas.microsoft.com/office/drawing/2014/main" id="{88BDA230-9F7A-4894-A660-F66EAE677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a:extLst>
              <a:ext uri="{FF2B5EF4-FFF2-40B4-BE49-F238E27FC236}">
                <a16:creationId xmlns:a16="http://schemas.microsoft.com/office/drawing/2014/main" id="{F893429D-B6E0-4D8A-A7C0-39A3D77919BC}"/>
              </a:ext>
            </a:extLst>
          </p:cNvPr>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a:extLst>
              <a:ext uri="{FF2B5EF4-FFF2-40B4-BE49-F238E27FC236}">
                <a16:creationId xmlns:a16="http://schemas.microsoft.com/office/drawing/2014/main" id="{90FF3157-3A09-412E-A2FC-0E9674F2E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a:extLst>
              <a:ext uri="{FF2B5EF4-FFF2-40B4-BE49-F238E27FC236}">
                <a16:creationId xmlns:a16="http://schemas.microsoft.com/office/drawing/2014/main" id="{F4D67138-5B24-4AAD-9103-28DB47A321B7}"/>
              </a:ext>
            </a:extLst>
          </p:cNvPr>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479D54AD-D752-4634-86D2-5E3837679691}"/>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8" name="Footer Placeholder 7">
            <a:extLst>
              <a:ext uri="{FF2B5EF4-FFF2-40B4-BE49-F238E27FC236}">
                <a16:creationId xmlns:a16="http://schemas.microsoft.com/office/drawing/2014/main" id="{81926B1A-7387-4E8C-B7F9-D0ABEBD8CC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4F14BE-AB48-4EE8-BF64-F82361912913}"/>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386783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3393-FED4-49E4-BB36-B73E3D2A18FE}"/>
              </a:ext>
            </a:extLst>
          </p:cNvPr>
          <p:cNvSpPr>
            <a:spLocks noGrp="1"/>
          </p:cNvSpPr>
          <p:nvPr>
            <p:ph type="title"/>
          </p:nvPr>
        </p:nvSpPr>
        <p:spPr/>
        <p:txBody>
          <a:bodyPr/>
          <a:lstStyle/>
          <a:p>
            <a:r>
              <a:rPr lang="nl-NL"/>
              <a:t>Klik om de stijl te bewerken</a:t>
            </a:r>
            <a:endParaRPr lang="en-US"/>
          </a:p>
        </p:txBody>
      </p:sp>
      <p:sp>
        <p:nvSpPr>
          <p:cNvPr id="3" name="Date Placeholder 2">
            <a:extLst>
              <a:ext uri="{FF2B5EF4-FFF2-40B4-BE49-F238E27FC236}">
                <a16:creationId xmlns:a16="http://schemas.microsoft.com/office/drawing/2014/main" id="{C29E8AF4-3583-4C6A-8CAB-4F551CEBD3A6}"/>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4" name="Footer Placeholder 3">
            <a:extLst>
              <a:ext uri="{FF2B5EF4-FFF2-40B4-BE49-F238E27FC236}">
                <a16:creationId xmlns:a16="http://schemas.microsoft.com/office/drawing/2014/main" id="{CC7BFD1D-88FC-48D0-A914-913B16909E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6664C2-CA74-4AF8-998E-117590D8117A}"/>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362529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4A762-4DDC-4026-9D88-2549AACAA943}"/>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3" name="Footer Placeholder 2">
            <a:extLst>
              <a:ext uri="{FF2B5EF4-FFF2-40B4-BE49-F238E27FC236}">
                <a16:creationId xmlns:a16="http://schemas.microsoft.com/office/drawing/2014/main" id="{43EA0582-E3D8-412D-9B5E-8D7E5706E6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B8471F-D43E-4F70-B280-0727D06C49AE}"/>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1633023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B35E-DFCF-4BBF-85EB-6F766959466A}"/>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Content Placeholder 2">
            <a:extLst>
              <a:ext uri="{FF2B5EF4-FFF2-40B4-BE49-F238E27FC236}">
                <a16:creationId xmlns:a16="http://schemas.microsoft.com/office/drawing/2014/main" id="{24F398B4-D11A-48B9-8EF7-0585812EC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a:extLst>
              <a:ext uri="{FF2B5EF4-FFF2-40B4-BE49-F238E27FC236}">
                <a16:creationId xmlns:a16="http://schemas.microsoft.com/office/drawing/2014/main" id="{F7A9F9DB-CC62-4B2C-B061-12ECCF650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a:extLst>
              <a:ext uri="{FF2B5EF4-FFF2-40B4-BE49-F238E27FC236}">
                <a16:creationId xmlns:a16="http://schemas.microsoft.com/office/drawing/2014/main" id="{E1DAB3E5-5E45-44D9-9D07-2D69B0FB61A9}"/>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6" name="Footer Placeholder 5">
            <a:extLst>
              <a:ext uri="{FF2B5EF4-FFF2-40B4-BE49-F238E27FC236}">
                <a16:creationId xmlns:a16="http://schemas.microsoft.com/office/drawing/2014/main" id="{6B978393-9D6F-40B7-9A69-8D0FCF3EB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4FD54-F329-4012-8157-6FE75392DD00}"/>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311137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E347-59C4-4EBE-B64E-3C21AE24CAEE}"/>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Picture Placeholder 2">
            <a:extLst>
              <a:ext uri="{FF2B5EF4-FFF2-40B4-BE49-F238E27FC236}">
                <a16:creationId xmlns:a16="http://schemas.microsoft.com/office/drawing/2014/main" id="{3FC51A9D-76C7-424A-B2D6-F2142E04B2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a:extLst>
              <a:ext uri="{FF2B5EF4-FFF2-40B4-BE49-F238E27FC236}">
                <a16:creationId xmlns:a16="http://schemas.microsoft.com/office/drawing/2014/main" id="{6C73BA07-99DC-4726-8BB7-AE1FD0DB9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a:extLst>
              <a:ext uri="{FF2B5EF4-FFF2-40B4-BE49-F238E27FC236}">
                <a16:creationId xmlns:a16="http://schemas.microsoft.com/office/drawing/2014/main" id="{A127ED10-55D9-4972-B77D-9DC4D142ED45}"/>
              </a:ext>
            </a:extLst>
          </p:cNvPr>
          <p:cNvSpPr>
            <a:spLocks noGrp="1"/>
          </p:cNvSpPr>
          <p:nvPr>
            <p:ph type="dt" sz="half" idx="10"/>
          </p:nvPr>
        </p:nvSpPr>
        <p:spPr/>
        <p:txBody>
          <a:bodyPr/>
          <a:lstStyle/>
          <a:p>
            <a:fld id="{2A9FAB79-F577-4982-9CB0-E032C901373C}" type="datetimeFigureOut">
              <a:rPr lang="en-US" smtClean="0"/>
              <a:t>9/26/2023</a:t>
            </a:fld>
            <a:endParaRPr lang="en-US"/>
          </a:p>
        </p:txBody>
      </p:sp>
      <p:sp>
        <p:nvSpPr>
          <p:cNvPr id="6" name="Footer Placeholder 5">
            <a:extLst>
              <a:ext uri="{FF2B5EF4-FFF2-40B4-BE49-F238E27FC236}">
                <a16:creationId xmlns:a16="http://schemas.microsoft.com/office/drawing/2014/main" id="{5E565FF6-ADE7-4BF8-95CF-9A9F2C0FB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544EB-7ED7-487A-9B6B-B4C6DAF1C70F}"/>
              </a:ext>
            </a:extLst>
          </p:cNvPr>
          <p:cNvSpPr>
            <a:spLocks noGrp="1"/>
          </p:cNvSpPr>
          <p:nvPr>
            <p:ph type="sldNum" sz="quarter" idx="12"/>
          </p:nvPr>
        </p:nvSpPr>
        <p:spPr/>
        <p:txBody>
          <a:bodyPr/>
          <a:lstStyle/>
          <a:p>
            <a:fld id="{F06BF002-864E-4E1B-8375-B0E84600AB00}" type="slidenum">
              <a:rPr lang="en-US" smtClean="0"/>
              <a:t>‹nr.›</a:t>
            </a:fld>
            <a:endParaRPr lang="en-US"/>
          </a:p>
        </p:txBody>
      </p:sp>
    </p:spTree>
    <p:extLst>
      <p:ext uri="{BB962C8B-B14F-4D97-AF65-F5344CB8AC3E}">
        <p14:creationId xmlns:p14="http://schemas.microsoft.com/office/powerpoint/2010/main" val="402699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E796B6-77FC-4EF7-A869-6ECF238B8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a:extLst>
              <a:ext uri="{FF2B5EF4-FFF2-40B4-BE49-F238E27FC236}">
                <a16:creationId xmlns:a16="http://schemas.microsoft.com/office/drawing/2014/main" id="{7444B1C7-6226-4335-8B37-F1F5D7C88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C942E-7E4E-45D3-B29A-DE20910E5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FAB79-F577-4982-9CB0-E032C901373C}" type="datetimeFigureOut">
              <a:rPr lang="en-US" smtClean="0"/>
              <a:t>9/26/2023</a:t>
            </a:fld>
            <a:endParaRPr lang="en-US"/>
          </a:p>
        </p:txBody>
      </p:sp>
      <p:sp>
        <p:nvSpPr>
          <p:cNvPr id="5" name="Footer Placeholder 4">
            <a:extLst>
              <a:ext uri="{FF2B5EF4-FFF2-40B4-BE49-F238E27FC236}">
                <a16:creationId xmlns:a16="http://schemas.microsoft.com/office/drawing/2014/main" id="{4C3FED86-9312-4AF8-A081-A064096C7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6F2DC1-ED7C-4349-90A9-EDCC56AEFC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BF002-864E-4E1B-8375-B0E84600AB00}" type="slidenum">
              <a:rPr lang="en-US" smtClean="0"/>
              <a:t>‹nr.›</a:t>
            </a:fld>
            <a:endParaRPr lang="en-US"/>
          </a:p>
        </p:txBody>
      </p:sp>
    </p:spTree>
    <p:extLst>
      <p:ext uri="{BB962C8B-B14F-4D97-AF65-F5344CB8AC3E}">
        <p14:creationId xmlns:p14="http://schemas.microsoft.com/office/powerpoint/2010/main" val="418865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00.png"/><Relationship Id="rId2" Type="http://schemas.openxmlformats.org/officeDocument/2006/relationships/customXml" Target="../ink/ink8.xml"/><Relationship Id="rId1" Type="http://schemas.openxmlformats.org/officeDocument/2006/relationships/slideLayout" Target="../slideLayouts/slideLayout2.xml"/><Relationship Id="rId11" Type="http://schemas.openxmlformats.org/officeDocument/2006/relationships/image" Target="../media/image15.png"/><Relationship Id="rId10" Type="http://schemas.openxmlformats.org/officeDocument/2006/relationships/image" Target="../media/image14.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500.png"/><Relationship Id="rId2" Type="http://schemas.openxmlformats.org/officeDocument/2006/relationships/customXml" Target="../ink/ink9.xml"/><Relationship Id="rId1" Type="http://schemas.openxmlformats.org/officeDocument/2006/relationships/slideLayout" Target="../slideLayouts/slideLayout2.xml"/><Relationship Id="rId11" Type="http://schemas.openxmlformats.org/officeDocument/2006/relationships/image" Target="../media/image15.png"/><Relationship Id="rId10" Type="http://schemas.openxmlformats.org/officeDocument/2006/relationships/image" Target="../media/image17.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hyperlink" Target="https://www.kennisnet.nl/publicaties/monitor-jeugd-en-media/" TargetMode="External"/><Relationship Id="rId7" Type="http://schemas.openxmlformats.org/officeDocument/2006/relationships/hyperlink" Target="http://www.veiliginternetten.nl/" TargetMode="External"/><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hyperlink" Target="http://www.mediawijzer.net/" TargetMode="External"/><Relationship Id="rId5" Type="http://schemas.openxmlformats.org/officeDocument/2006/relationships/image" Target="../media/image50.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7" Type="http://schemas.openxmlformats.org/officeDocument/2006/relationships/image" Target="../media/image8.png"/><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50.png"/></Relationships>
</file>

<file path=ppt/slides/_rels/slide6.xml.rels><?xml version="1.0" encoding="UTF-8" standalone="yes"?>
<Relationships xmlns="http://schemas.openxmlformats.org/package/2006/relationships"><Relationship Id="rId7" Type="http://schemas.openxmlformats.org/officeDocument/2006/relationships/image" Target="../media/image8.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0.png"/></Relationships>
</file>

<file path=ppt/slides/_rels/slide8.xml.rels><?xml version="1.0" encoding="UTF-8" standalone="yes"?>
<Relationships xmlns="http://schemas.openxmlformats.org/package/2006/relationships"><Relationship Id="rId7" Type="http://schemas.openxmlformats.org/officeDocument/2006/relationships/image" Target="../media/image11.png"/><Relationship Id="rId2" Type="http://schemas.openxmlformats.org/officeDocument/2006/relationships/customXml" Target="../ink/ink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2" Type="http://schemas.openxmlformats.org/officeDocument/2006/relationships/customXml" Target="../ink/ink7.xml"/><Relationship Id="rId1" Type="http://schemas.openxmlformats.org/officeDocument/2006/relationships/slideLayout" Target="../slideLayouts/slideLayout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9F6C32-195F-453F-80FB-32287F4B4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66" y="2427005"/>
            <a:ext cx="4041796" cy="2662394"/>
          </a:xfrm>
          <a:prstGeom prst="rect">
            <a:avLst/>
          </a:prstGeom>
        </p:spPr>
      </p:pic>
      <p:pic>
        <p:nvPicPr>
          <p:cNvPr id="3" name="Afbeelding 2">
            <a:extLst>
              <a:ext uri="{FF2B5EF4-FFF2-40B4-BE49-F238E27FC236}">
                <a16:creationId xmlns:a16="http://schemas.microsoft.com/office/drawing/2014/main" id="{8A3B43DF-B2FD-4AB3-85F0-ED1D1B7EA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578100"/>
          </a:xfrm>
          <a:prstGeom prst="rect">
            <a:avLst/>
          </a:prstGeom>
        </p:spPr>
      </p:pic>
    </p:spTree>
    <p:extLst>
      <p:ext uri="{BB962C8B-B14F-4D97-AF65-F5344CB8AC3E}">
        <p14:creationId xmlns:p14="http://schemas.microsoft.com/office/powerpoint/2010/main" val="2383320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CF04352-A9A1-4DF3-AE41-732FC90057BF}"/>
              </a:ext>
            </a:extLst>
          </p:cNvPr>
          <p:cNvSpPr txBox="1"/>
          <p:nvPr/>
        </p:nvSpPr>
        <p:spPr>
          <a:xfrm>
            <a:off x="1203073" y="354304"/>
            <a:ext cx="10881351" cy="923330"/>
          </a:xfrm>
          <a:prstGeom prst="rect">
            <a:avLst/>
          </a:prstGeom>
          <a:noFill/>
        </p:spPr>
        <p:txBody>
          <a:bodyPr wrap="square" rtlCol="0">
            <a:spAutoFit/>
          </a:bodyPr>
          <a:lstStyle/>
          <a:p>
            <a:pPr algn="r"/>
            <a:r>
              <a:rPr lang="nl-NL" sz="5400" b="1" dirty="0" err="1">
                <a:solidFill>
                  <a:schemeClr val="bg1"/>
                </a:solidFill>
                <a:latin typeface="Built Titling Rg" panose="020B0806030202080204" pitchFamily="34" charset="0"/>
              </a:rPr>
              <a:t>Kore</a:t>
            </a:r>
            <a:r>
              <a:rPr lang="nl-NL" sz="5400" b="1" dirty="0">
                <a:solidFill>
                  <a:schemeClr val="bg1"/>
                </a:solidFill>
                <a:latin typeface="Built Titling Rg" panose="020B0806030202080204" pitchFamily="34" charset="0"/>
              </a:rPr>
              <a:t> Impressie </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8"/>
              <a:stretch>
                <a:fillRect/>
              </a:stretch>
            </p:blipFill>
            <p:spPr>
              <a:xfrm>
                <a:off x="7625706" y="3417283"/>
                <a:ext cx="8400" cy="8400"/>
              </a:xfrm>
              <a:prstGeom prst="rect">
                <a:avLst/>
              </a:prstGeom>
            </p:spPr>
          </p:pic>
        </mc:Fallback>
      </mc:AlternateContent>
      <p:sp>
        <p:nvSpPr>
          <p:cNvPr id="3" name="Rechthoek 2"/>
          <p:cNvSpPr/>
          <p:nvPr/>
        </p:nvSpPr>
        <p:spPr>
          <a:xfrm>
            <a:off x="3527568" y="2788888"/>
            <a:ext cx="8447177" cy="1569660"/>
          </a:xfrm>
          <a:prstGeom prst="rect">
            <a:avLst/>
          </a:prstGeom>
        </p:spPr>
        <p:txBody>
          <a:bodyPr wrap="square">
            <a:spAutoFit/>
          </a:bodyPr>
          <a:lstStyle/>
          <a:p>
            <a:pPr lvl="0"/>
            <a:r>
              <a:rPr lang="nl-NL" sz="2000" i="1" dirty="0"/>
              <a:t>Digital Master</a:t>
            </a:r>
            <a:r>
              <a:rPr lang="nl-NL" sz="2000" dirty="0"/>
              <a:t>: </a:t>
            </a:r>
            <a:r>
              <a:rPr lang="nl-NL" sz="1800" b="0" i="0" u="none" strike="noStrike" dirty="0">
                <a:solidFill>
                  <a:srgbClr val="000000"/>
                </a:solidFill>
                <a:effectLst/>
                <a:latin typeface="+mj-lt"/>
              </a:rPr>
              <a:t>De ontwikkelingen op het gebied van internet en apparaten, zoals smartphones, gaan supersnel. Deze module duikt in de belangrijke ontwikke­lingen uit het digitale tijdperk en laat zien hoe ze ons leven (kunnen) beïnvloeden. </a:t>
            </a:r>
            <a:endParaRPr lang="nl-NL" sz="2000" dirty="0">
              <a:latin typeface="+mj-lt"/>
            </a:endParaRPr>
          </a:p>
          <a:p>
            <a:pPr lvl="0"/>
            <a:endParaRPr lang="nl-NL" sz="2000" dirty="0"/>
          </a:p>
          <a:p>
            <a:endParaRPr lang="nl-NL" sz="2000" dirty="0"/>
          </a:p>
        </p:txBody>
      </p:sp>
      <p:sp>
        <p:nvSpPr>
          <p:cNvPr id="6" name="Tekstvak 5">
            <a:extLst>
              <a:ext uri="{FF2B5EF4-FFF2-40B4-BE49-F238E27FC236}">
                <a16:creationId xmlns:a16="http://schemas.microsoft.com/office/drawing/2014/main" id="{6AF5EA45-D3F2-4B9E-BA90-7D1705BE1B12}"/>
              </a:ext>
            </a:extLst>
          </p:cNvPr>
          <p:cNvSpPr txBox="1"/>
          <p:nvPr/>
        </p:nvSpPr>
        <p:spPr>
          <a:xfrm>
            <a:off x="3527568" y="2081002"/>
            <a:ext cx="8456901" cy="707886"/>
          </a:xfrm>
          <a:prstGeom prst="rect">
            <a:avLst/>
          </a:prstGeom>
          <a:noFill/>
        </p:spPr>
        <p:txBody>
          <a:bodyPr wrap="square" rtlCol="0">
            <a:spAutoFit/>
          </a:bodyPr>
          <a:lstStyle/>
          <a:p>
            <a:r>
              <a:rPr lang="nl-NL" sz="2000" dirty="0"/>
              <a:t>Het lesprogramma Online Masters bestaat uit vier modules, namelijk:</a:t>
            </a:r>
          </a:p>
          <a:p>
            <a:endParaRPr lang="nl-NL" sz="2000" dirty="0"/>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3073" y="3758384"/>
            <a:ext cx="2443918" cy="244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5654" y="2088196"/>
            <a:ext cx="2431914" cy="243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2"/>
          <p:cNvSpPr/>
          <p:nvPr/>
        </p:nvSpPr>
        <p:spPr>
          <a:xfrm>
            <a:off x="3527568" y="4396977"/>
            <a:ext cx="8252624" cy="1231106"/>
          </a:xfrm>
          <a:prstGeom prst="rect">
            <a:avLst/>
          </a:prstGeom>
        </p:spPr>
        <p:txBody>
          <a:bodyPr wrap="square">
            <a:spAutoFit/>
          </a:bodyPr>
          <a:lstStyle/>
          <a:p>
            <a:pPr lvl="0"/>
            <a:r>
              <a:rPr lang="nl-NL" sz="2000" i="1" dirty="0"/>
              <a:t>Creative Master</a:t>
            </a:r>
            <a:r>
              <a:rPr lang="nl-NL" sz="2000" dirty="0"/>
              <a:t>: </a:t>
            </a:r>
            <a:r>
              <a:rPr lang="nl-NL" sz="1800" b="0" i="0" u="none" strike="noStrike" dirty="0">
                <a:solidFill>
                  <a:srgbClr val="000000"/>
                </a:solidFill>
                <a:effectLst/>
                <a:latin typeface="+mj-lt"/>
              </a:rPr>
              <a:t>In deze module komen verschillende Masters aan het woord die vertellen over hun online expertise en de leerlingen uitdagen hun eígen talent te ontdekken, te ontwikkelen en te versterken. Denk hierbij aan onderwerpen als programmeren, robotica, virtual reality, design.</a:t>
            </a:r>
            <a:endParaRPr lang="nl-NL" sz="2000" dirty="0">
              <a:latin typeface="+mj-lt"/>
            </a:endParaRPr>
          </a:p>
        </p:txBody>
      </p:sp>
      <p:pic>
        <p:nvPicPr>
          <p:cNvPr id="9" name="Afbeelding 8">
            <a:extLst>
              <a:ext uri="{FF2B5EF4-FFF2-40B4-BE49-F238E27FC236}">
                <a16:creationId xmlns:a16="http://schemas.microsoft.com/office/drawing/2014/main" id="{130D4B1D-C25C-41CF-A973-5B91EB06CA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290"/>
            <a:ext cx="12192000" cy="2578100"/>
          </a:xfrm>
          <a:prstGeom prst="rect">
            <a:avLst/>
          </a:prstGeom>
        </p:spPr>
      </p:pic>
    </p:spTree>
    <p:extLst>
      <p:ext uri="{BB962C8B-B14F-4D97-AF65-F5344CB8AC3E}">
        <p14:creationId xmlns:p14="http://schemas.microsoft.com/office/powerpoint/2010/main" val="301176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CF04352-A9A1-4DF3-AE41-732FC90057BF}"/>
              </a:ext>
            </a:extLst>
          </p:cNvPr>
          <p:cNvSpPr txBox="1"/>
          <p:nvPr/>
        </p:nvSpPr>
        <p:spPr>
          <a:xfrm>
            <a:off x="1203073" y="354304"/>
            <a:ext cx="10881351" cy="923330"/>
          </a:xfrm>
          <a:prstGeom prst="rect">
            <a:avLst/>
          </a:prstGeom>
          <a:noFill/>
        </p:spPr>
        <p:txBody>
          <a:bodyPr wrap="square" rtlCol="0">
            <a:spAutoFit/>
          </a:bodyPr>
          <a:lstStyle/>
          <a:p>
            <a:pPr algn="r"/>
            <a:r>
              <a:rPr lang="nl-NL" sz="5400" b="1" dirty="0">
                <a:solidFill>
                  <a:schemeClr val="bg1"/>
                </a:solidFill>
                <a:latin typeface="Built Titling Rg" panose="020B0806030202080204" pitchFamily="34" charset="0"/>
              </a:rPr>
              <a:t>Korte Impressie </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8"/>
              <a:stretch>
                <a:fillRect/>
              </a:stretch>
            </p:blipFill>
            <p:spPr>
              <a:xfrm>
                <a:off x="7625706" y="3417283"/>
                <a:ext cx="8400" cy="8400"/>
              </a:xfrm>
              <a:prstGeom prst="rect">
                <a:avLst/>
              </a:prstGeom>
            </p:spPr>
          </p:pic>
        </mc:Fallback>
      </mc:AlternateContent>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3189" y="3592604"/>
            <a:ext cx="2395884" cy="239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p:cNvSpPr/>
          <p:nvPr/>
        </p:nvSpPr>
        <p:spPr>
          <a:xfrm>
            <a:off x="3517844" y="2614658"/>
            <a:ext cx="8106626" cy="1231106"/>
          </a:xfrm>
          <a:prstGeom prst="rect">
            <a:avLst/>
          </a:prstGeom>
        </p:spPr>
        <p:txBody>
          <a:bodyPr wrap="square">
            <a:spAutoFit/>
          </a:bodyPr>
          <a:lstStyle/>
          <a:p>
            <a:pPr lvl="0"/>
            <a:r>
              <a:rPr lang="nl-NL" sz="2000" i="1" dirty="0"/>
              <a:t>Safe master</a:t>
            </a:r>
            <a:r>
              <a:rPr lang="nl-NL" sz="2000" dirty="0"/>
              <a:t>: </a:t>
            </a:r>
            <a:r>
              <a:rPr lang="nl-NL" sz="1800" b="0" i="0" u="none" strike="noStrike" dirty="0">
                <a:solidFill>
                  <a:srgbClr val="000000"/>
                </a:solidFill>
                <a:effectLst/>
                <a:latin typeface="+mj-lt"/>
              </a:rPr>
              <a:t>Deze module richt zich op online veiligheid: de leerlingen worden meegenomen in de wereld van online privacy, de bescherming van je persoonsgegevens, hackers, online </a:t>
            </a:r>
            <a:r>
              <a:rPr lang="nl-NL" sz="1800" b="0" i="0" u="none" strike="noStrike" dirty="0" err="1">
                <a:solidFill>
                  <a:srgbClr val="000000"/>
                </a:solidFill>
                <a:effectLst/>
                <a:latin typeface="+mj-lt"/>
              </a:rPr>
              <a:t>scams</a:t>
            </a:r>
            <a:r>
              <a:rPr lang="nl-NL" sz="1800" b="0" i="0" u="none" strike="noStrike" dirty="0">
                <a:solidFill>
                  <a:srgbClr val="000000"/>
                </a:solidFill>
                <a:effectLst/>
                <a:latin typeface="+mj-lt"/>
              </a:rPr>
              <a:t> en de beveiliging van apparaten en social media-accounts. Deze module wordt begeleid door Master Sophie (ethische hacker). </a:t>
            </a:r>
            <a:endParaRPr lang="nl-NL" sz="2000" dirty="0">
              <a:latin typeface="+mj-lt"/>
            </a:endParaRPr>
          </a:p>
        </p:txBody>
      </p:sp>
      <p:sp>
        <p:nvSpPr>
          <p:cNvPr id="17" name="Rechthoek 2"/>
          <p:cNvSpPr/>
          <p:nvPr/>
        </p:nvSpPr>
        <p:spPr>
          <a:xfrm>
            <a:off x="3519961" y="4203304"/>
            <a:ext cx="8250507" cy="954107"/>
          </a:xfrm>
          <a:prstGeom prst="rect">
            <a:avLst/>
          </a:prstGeom>
        </p:spPr>
        <p:txBody>
          <a:bodyPr wrap="square">
            <a:spAutoFit/>
          </a:bodyPr>
          <a:lstStyle/>
          <a:p>
            <a:pPr lvl="0"/>
            <a:r>
              <a:rPr lang="nl-NL" sz="2000" i="1" dirty="0"/>
              <a:t>Social master: </a:t>
            </a:r>
            <a:r>
              <a:rPr lang="nl-NL" sz="1800" b="0" i="0" u="none" strike="noStrike" dirty="0">
                <a:solidFill>
                  <a:srgbClr val="000000"/>
                </a:solidFill>
                <a:effectLst/>
                <a:latin typeface="+mj-lt"/>
              </a:rPr>
              <a:t>In deze module ligt de focus op bewustwording en zelfreflectie ten aanzien van bewust gamen, nepnieuws, de balans tussen online en offline zijn, online flirten en de rol van groepsdruk en sociale media op het online leven.</a:t>
            </a:r>
            <a:endParaRPr lang="nl-NL" sz="2000" dirty="0">
              <a:latin typeface="+mj-lt"/>
            </a:endParaRPr>
          </a:p>
        </p:txBody>
      </p:sp>
      <p:pic>
        <p:nvPicPr>
          <p:cNvPr id="1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3073" y="1925975"/>
            <a:ext cx="2412301" cy="241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a:extLst>
              <a:ext uri="{FF2B5EF4-FFF2-40B4-BE49-F238E27FC236}">
                <a16:creationId xmlns:a16="http://schemas.microsoft.com/office/drawing/2014/main" id="{AE7BE457-F472-404F-87A2-D0D770F0FB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1416"/>
            <a:ext cx="12192000" cy="2578100"/>
          </a:xfrm>
          <a:prstGeom prst="rect">
            <a:avLst/>
          </a:prstGeom>
        </p:spPr>
      </p:pic>
    </p:spTree>
    <p:extLst>
      <p:ext uri="{BB962C8B-B14F-4D97-AF65-F5344CB8AC3E}">
        <p14:creationId xmlns:p14="http://schemas.microsoft.com/office/powerpoint/2010/main" val="258532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3C8E123-7E29-4801-9C1D-5F4FB324DB69}"/>
              </a:ext>
            </a:extLst>
          </p:cNvPr>
          <p:cNvSpPr>
            <a:spLocks noGrp="1"/>
          </p:cNvSpPr>
          <p:nvPr>
            <p:ph idx="1"/>
          </p:nvPr>
        </p:nvSpPr>
        <p:spPr>
          <a:xfrm>
            <a:off x="1889760" y="2438969"/>
            <a:ext cx="9464040" cy="3704696"/>
          </a:xfrm>
        </p:spPr>
        <p:txBody>
          <a:bodyPr>
            <a:normAutofit/>
          </a:bodyPr>
          <a:lstStyle/>
          <a:p>
            <a:pPr marL="0" indent="0">
              <a:buNone/>
            </a:pPr>
            <a:endParaRPr lang="nl-NL" sz="1800" i="1" u="sng" dirty="0"/>
          </a:p>
          <a:p>
            <a:pPr marL="0" indent="0">
              <a:buNone/>
            </a:pPr>
            <a:r>
              <a:rPr lang="nl-NL" sz="1800" b="1" i="1" dirty="0"/>
              <a:t>Bewust gamen</a:t>
            </a:r>
            <a:r>
              <a:rPr lang="nl-NL" sz="1800" b="1" dirty="0"/>
              <a:t> </a:t>
            </a:r>
            <a:r>
              <a:rPr lang="nl-NL" sz="1800" dirty="0"/>
              <a:t>is ook een onderdeel van online media en wordt behandeld in de </a:t>
            </a:r>
            <a:r>
              <a:rPr lang="nl-NL" sz="1800" i="1" dirty="0"/>
              <a:t>Social Master</a:t>
            </a:r>
            <a:r>
              <a:rPr lang="nl-NL" sz="1800" dirty="0"/>
              <a:t>. </a:t>
            </a:r>
          </a:p>
          <a:p>
            <a:pPr marL="0" indent="0">
              <a:buNone/>
            </a:pPr>
            <a:r>
              <a:rPr lang="nl-NL" sz="1800" dirty="0"/>
              <a:t>In dit level gaat game-expert Koen Schobbers met de klas in gesprek over bewust gamen. Hij was jarenlang gamer op topniveau en is nu expert op het gebied van bewust gamen. Volgens hem is het als gamer vooral belangrijk dat je de juiste balans vindt. Dat kun je doen door rekening te houden met de </a:t>
            </a:r>
            <a:r>
              <a:rPr lang="nl-NL" sz="1800" i="1" dirty="0"/>
              <a:t>5 S’en: </a:t>
            </a:r>
          </a:p>
          <a:p>
            <a:pPr marL="0" indent="0">
              <a:buNone/>
            </a:pPr>
            <a:r>
              <a:rPr lang="nl-NL" sz="1800" i="1" dirty="0"/>
              <a:t>			</a:t>
            </a:r>
            <a:r>
              <a:rPr lang="nl-NL" sz="1800" b="1" i="1" dirty="0"/>
              <a:t>Slaap  Sociaal  School  Sport  Spel</a:t>
            </a:r>
          </a:p>
          <a:p>
            <a:pPr marL="0" indent="0">
              <a:buNone/>
            </a:pPr>
            <a:r>
              <a:rPr lang="nl-NL" sz="1800" dirty="0"/>
              <a:t>Met de </a:t>
            </a:r>
            <a:r>
              <a:rPr lang="nl-NL" sz="1800" i="1" dirty="0"/>
              <a:t>tips &amp; tricks </a:t>
            </a:r>
            <a:r>
              <a:rPr lang="nl-NL" sz="1800" dirty="0"/>
              <a:t>van Koen verdiep je je samen in de gamewereld van jouw kind. </a:t>
            </a:r>
          </a:p>
          <a:p>
            <a:pPr marL="0" indent="0">
              <a:buNone/>
            </a:pPr>
            <a:r>
              <a:rPr lang="nl-NL" sz="1800" dirty="0"/>
              <a:t>Neem de hand-out mee naar huis en ga aan de slag!</a:t>
            </a:r>
          </a:p>
        </p:txBody>
      </p:sp>
      <p:pic>
        <p:nvPicPr>
          <p:cNvPr id="4" name="Afbeelding 3" descr="Bewust gamen ">
            <a:extLst>
              <a:ext uri="{FF2B5EF4-FFF2-40B4-BE49-F238E27FC236}">
                <a16:creationId xmlns:a16="http://schemas.microsoft.com/office/drawing/2014/main" id="{90AFDE08-4C35-4B75-AB63-522701B6D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16"/>
            <a:ext cx="12192000" cy="2578100"/>
          </a:xfrm>
          <a:prstGeom prst="rect">
            <a:avLst/>
          </a:prstGeom>
        </p:spPr>
      </p:pic>
    </p:spTree>
    <p:extLst>
      <p:ext uri="{BB962C8B-B14F-4D97-AF65-F5344CB8AC3E}">
        <p14:creationId xmlns:p14="http://schemas.microsoft.com/office/powerpoint/2010/main" val="162916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1867711" y="1905824"/>
            <a:ext cx="9922212" cy="2462213"/>
          </a:xfrm>
          <a:prstGeom prst="rect">
            <a:avLst/>
          </a:prstGeom>
          <a:noFill/>
        </p:spPr>
        <p:txBody>
          <a:bodyPr wrap="square" rtlCol="0">
            <a:spAutoFit/>
          </a:bodyPr>
          <a:lstStyle/>
          <a:p>
            <a:r>
              <a:rPr lang="nl-NL" sz="2200" dirty="0"/>
              <a:t>Doel Online Masters: </a:t>
            </a:r>
          </a:p>
          <a:p>
            <a:pPr marL="342900" indent="-342900">
              <a:buFont typeface="Arial" panose="020B0604020202020204" pitchFamily="34" charset="0"/>
              <a:buChar char="•"/>
            </a:pPr>
            <a:r>
              <a:rPr lang="nl-NL" sz="2200" dirty="0"/>
              <a:t>het toepassen en ontwikkelen van (creatieve) online vaardigheden;</a:t>
            </a:r>
          </a:p>
          <a:p>
            <a:pPr marL="342900" indent="-342900">
              <a:buFont typeface="Arial" panose="020B0604020202020204" pitchFamily="34" charset="0"/>
              <a:buChar char="•"/>
            </a:pPr>
            <a:r>
              <a:rPr lang="nl-NL" sz="2200" dirty="0"/>
              <a:t>nodigen uit tot dialoog, zodat het vanzelfsprekend wordt om zowel je dagelijkse online als offline leven thuis te bespreken.</a:t>
            </a:r>
          </a:p>
          <a:p>
            <a:endParaRPr lang="nl-NL" sz="2200" dirty="0"/>
          </a:p>
          <a:p>
            <a:br>
              <a:rPr lang="nl-NL" sz="2200" dirty="0"/>
            </a:br>
            <a:endParaRPr lang="nl-NL"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0572">
            <a:off x="6639838" y="3494816"/>
            <a:ext cx="2147888" cy="3043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5712">
            <a:off x="8886142" y="3638145"/>
            <a:ext cx="2148725" cy="3043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a:extLst>
              <a:ext uri="{FF2B5EF4-FFF2-40B4-BE49-F238E27FC236}">
                <a16:creationId xmlns:a16="http://schemas.microsoft.com/office/drawing/2014/main" id="{2CA87A22-53BB-4924-BA7C-14FD454F6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305"/>
            <a:ext cx="12192000" cy="2578100"/>
          </a:xfrm>
          <a:prstGeom prst="rect">
            <a:avLst/>
          </a:prstGeom>
        </p:spPr>
      </p:pic>
    </p:spTree>
    <p:extLst>
      <p:ext uri="{BB962C8B-B14F-4D97-AF65-F5344CB8AC3E}">
        <p14:creationId xmlns:p14="http://schemas.microsoft.com/office/powerpoint/2010/main" val="170991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CF04352-A9A1-4DF3-AE41-732FC90057BF}"/>
              </a:ext>
            </a:extLst>
          </p:cNvPr>
          <p:cNvSpPr txBox="1"/>
          <p:nvPr/>
        </p:nvSpPr>
        <p:spPr>
          <a:xfrm>
            <a:off x="2112662" y="417071"/>
            <a:ext cx="9517626" cy="923330"/>
          </a:xfrm>
          <a:prstGeom prst="rect">
            <a:avLst/>
          </a:prstGeom>
          <a:noFill/>
        </p:spPr>
        <p:txBody>
          <a:bodyPr wrap="square" rtlCol="0">
            <a:spAutoFit/>
          </a:bodyPr>
          <a:lstStyle/>
          <a:p>
            <a:pPr algn="r"/>
            <a:r>
              <a:rPr lang="nl-NL" sz="5400" b="1" dirty="0">
                <a:solidFill>
                  <a:schemeClr val="bg1"/>
                </a:solidFill>
                <a:latin typeface="Built Titling Rg" panose="020B0806030202080204" pitchFamily="34" charset="0"/>
              </a:rPr>
              <a:t>Meer informatie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5"/>
              <a:stretch>
                <a:fillRect/>
              </a:stretch>
            </p:blipFill>
            <p:spPr>
              <a:xfrm>
                <a:off x="7625706" y="3417283"/>
                <a:ext cx="8400" cy="8400"/>
              </a:xfrm>
              <a:prstGeom prst="rect">
                <a:avLst/>
              </a:prstGeom>
            </p:spPr>
          </p:pic>
        </mc:Fallback>
      </mc:AlternateContent>
      <p:sp>
        <p:nvSpPr>
          <p:cNvPr id="6" name="Rechthoek 5"/>
          <p:cNvSpPr/>
          <p:nvPr/>
        </p:nvSpPr>
        <p:spPr>
          <a:xfrm>
            <a:off x="1614791" y="2143293"/>
            <a:ext cx="10466962" cy="2677656"/>
          </a:xfrm>
          <a:prstGeom prst="rect">
            <a:avLst/>
          </a:prstGeom>
        </p:spPr>
        <p:txBody>
          <a:bodyPr wrap="square">
            <a:spAutoFit/>
          </a:bodyPr>
          <a:lstStyle/>
          <a:p>
            <a:br>
              <a:rPr lang="nl-NL" sz="2200" dirty="0"/>
            </a:br>
            <a:r>
              <a:rPr lang="nl-NL" sz="2200" dirty="0"/>
              <a:t>Als je vragen hebt over dit onderwerp kun je op school terecht bij: </a:t>
            </a:r>
          </a:p>
          <a:p>
            <a:r>
              <a:rPr lang="nl-NL" sz="2200" dirty="0"/>
              <a:t>&lt;aanspreekpunt invoegen&gt;</a:t>
            </a:r>
          </a:p>
          <a:p>
            <a:endParaRPr lang="nl-NL" sz="2200" dirty="0"/>
          </a:p>
          <a:p>
            <a:r>
              <a:rPr lang="nl-NL" sz="2000" dirty="0"/>
              <a:t>Meer informatie over digitale geletterdheid vind je op: </a:t>
            </a:r>
          </a:p>
          <a:p>
            <a:pPr lvl="0"/>
            <a:r>
              <a:rPr lang="nl-NL" sz="2000" dirty="0"/>
              <a:t>Mediawijsheid - </a:t>
            </a:r>
            <a:r>
              <a:rPr lang="nl-NL" sz="2000" u="sng" dirty="0">
                <a:hlinkClick r:id="rId6"/>
              </a:rPr>
              <a:t>www.mediawijzer.net</a:t>
            </a:r>
            <a:r>
              <a:rPr lang="nl-NL" sz="2000" dirty="0"/>
              <a:t>  </a:t>
            </a:r>
          </a:p>
          <a:p>
            <a:pPr lvl="0"/>
            <a:r>
              <a:rPr lang="nl-NL" sz="2000" dirty="0"/>
              <a:t>Veilig internetten - </a:t>
            </a:r>
            <a:r>
              <a:rPr lang="nl-NL" sz="2000" u="sng" dirty="0">
                <a:hlinkClick r:id="rId7"/>
              </a:rPr>
              <a:t>www.veiliginternetten.nl</a:t>
            </a:r>
            <a:r>
              <a:rPr lang="nl-NL" sz="2000" dirty="0"/>
              <a:t> </a:t>
            </a:r>
          </a:p>
          <a:p>
            <a:r>
              <a:rPr lang="nl-NL" sz="2000" dirty="0"/>
              <a:t>Monitor Jeugd en Media - </a:t>
            </a:r>
            <a:r>
              <a:rPr lang="nl-NL" sz="2000" u="sng" dirty="0">
                <a:hlinkClick r:id="rId8"/>
              </a:rPr>
              <a:t>https://www.kennisnet.nl/publicaties/monitor-jeugd-en-media/</a:t>
            </a:r>
            <a:endParaRPr lang="nl-NL" sz="2000" u="sng" dirty="0"/>
          </a:p>
        </p:txBody>
      </p:sp>
      <p:pic>
        <p:nvPicPr>
          <p:cNvPr id="7" name="Afbeelding 6">
            <a:extLst>
              <a:ext uri="{FF2B5EF4-FFF2-40B4-BE49-F238E27FC236}">
                <a16:creationId xmlns:a16="http://schemas.microsoft.com/office/drawing/2014/main" id="{CFF264AE-D70D-45E2-9E7C-4B331FCE00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2578100"/>
          </a:xfrm>
          <a:prstGeom prst="rect">
            <a:avLst/>
          </a:prstGeom>
        </p:spPr>
      </p:pic>
    </p:spTree>
    <p:extLst>
      <p:ext uri="{BB962C8B-B14F-4D97-AF65-F5344CB8AC3E}">
        <p14:creationId xmlns:p14="http://schemas.microsoft.com/office/powerpoint/2010/main" val="208715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9F6C32-195F-453F-80FB-32287F4B4C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413" y="1076383"/>
            <a:ext cx="3266588" cy="2151752"/>
          </a:xfrm>
          <a:prstGeom prst="rect">
            <a:avLst/>
          </a:prstGeom>
        </p:spPr>
      </p:pic>
      <p:sp>
        <p:nvSpPr>
          <p:cNvPr id="2" name="Rechthoek 1"/>
          <p:cNvSpPr/>
          <p:nvPr/>
        </p:nvSpPr>
        <p:spPr>
          <a:xfrm>
            <a:off x="0" y="3870152"/>
            <a:ext cx="12192000" cy="923330"/>
          </a:xfrm>
          <a:prstGeom prst="rect">
            <a:avLst/>
          </a:prstGeom>
        </p:spPr>
        <p:txBody>
          <a:bodyPr wrap="square">
            <a:spAutoFit/>
          </a:bodyPr>
          <a:lstStyle/>
          <a:p>
            <a:pPr algn="ctr"/>
            <a:r>
              <a:rPr lang="nl-NL" i="1" dirty="0"/>
              <a:t>Online Masters is ontwikkeld door Vodafone Nederland Foundation </a:t>
            </a:r>
            <a:br>
              <a:rPr lang="nl-NL" i="1" dirty="0"/>
            </a:br>
            <a:r>
              <a:rPr lang="nl-NL" i="1" dirty="0"/>
              <a:t>met medewerking van</a:t>
            </a:r>
          </a:p>
          <a:p>
            <a:pPr algn="ctr"/>
            <a:r>
              <a:rPr lang="nl-NL" i="1" dirty="0"/>
              <a:t>Veiliginternetten.nl en Netwerkmediawijsheid.nl</a:t>
            </a:r>
            <a:endParaRPr lang="nl-NL" dirty="0"/>
          </a:p>
        </p:txBody>
      </p:sp>
    </p:spTree>
    <p:extLst>
      <p:ext uri="{BB962C8B-B14F-4D97-AF65-F5344CB8AC3E}">
        <p14:creationId xmlns:p14="http://schemas.microsoft.com/office/powerpoint/2010/main" val="1036848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a:t>
            </a:r>
          </a:p>
        </p:txBody>
      </p:sp>
      <p:sp>
        <p:nvSpPr>
          <p:cNvPr id="4" name="Rectangle 1"/>
          <p:cNvSpPr>
            <a:spLocks noGrp="1" noChangeArrowheads="1"/>
          </p:cNvSpPr>
          <p:nvPr>
            <p:ph idx="1"/>
          </p:nvPr>
        </p:nvSpPr>
        <p:spPr bwMode="auto">
          <a:xfrm>
            <a:off x="2214880" y="2618088"/>
            <a:ext cx="888038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nl-NL" altLang="nl-NL" sz="2000" b="0" i="0" u="none" strike="noStrike" cap="none" normalizeH="0" baseline="0" dirty="0">
                <a:ln>
                  <a:noFill/>
                </a:ln>
                <a:solidFill>
                  <a:schemeClr val="tx1"/>
                </a:solidFill>
                <a:effectLst/>
                <a:ea typeface="Calibri" panose="020F0502020204030204" pitchFamily="34" charset="0"/>
              </a:rPr>
              <a:t>Digitale geletterdheid op school </a:t>
            </a:r>
            <a:endParaRPr lang="nl-NL" altLang="nl-NL" sz="2000" dirty="0">
              <a:ea typeface="Calibri" panose="020F0502020204030204" pitchFamily="34" charset="0"/>
            </a:endParaRPr>
          </a:p>
          <a:p>
            <a:pPr eaLnBrk="0" fontAlgn="base" hangingPunct="0">
              <a:lnSpc>
                <a:spcPct val="100000"/>
              </a:lnSpc>
              <a:spcBef>
                <a:spcPct val="0"/>
              </a:spcBef>
              <a:spcAft>
                <a:spcPct val="0"/>
              </a:spcAft>
            </a:pPr>
            <a:r>
              <a:rPr kumimoji="0" lang="nl-NL" altLang="nl-NL" sz="2000" b="0" i="0" u="none" strike="noStrike" cap="none" normalizeH="0" baseline="0" dirty="0">
                <a:ln>
                  <a:noFill/>
                </a:ln>
                <a:solidFill>
                  <a:schemeClr val="tx1"/>
                </a:solidFill>
                <a:effectLst/>
                <a:ea typeface="Calibri" panose="020F0502020204030204" pitchFamily="34" charset="0"/>
              </a:rPr>
              <a:t>Actuele ontwikkelingen</a:t>
            </a:r>
          </a:p>
          <a:p>
            <a:pPr eaLnBrk="0" fontAlgn="base" hangingPunct="0">
              <a:lnSpc>
                <a:spcPct val="100000"/>
              </a:lnSpc>
              <a:spcBef>
                <a:spcPct val="0"/>
              </a:spcBef>
              <a:spcAft>
                <a:spcPct val="0"/>
              </a:spcAft>
            </a:pPr>
            <a:r>
              <a:rPr lang="nl-NL" altLang="nl-NL" sz="2000" dirty="0">
                <a:ea typeface="Calibri" panose="020F0502020204030204" pitchFamily="34" charset="0"/>
              </a:rPr>
              <a:t>Wat vindt u?</a:t>
            </a:r>
          </a:p>
          <a:p>
            <a:pPr eaLnBrk="0" fontAlgn="base" hangingPunct="0">
              <a:lnSpc>
                <a:spcPct val="100000"/>
              </a:lnSpc>
              <a:spcBef>
                <a:spcPct val="0"/>
              </a:spcBef>
              <a:spcAft>
                <a:spcPct val="0"/>
              </a:spcAft>
            </a:pPr>
            <a:r>
              <a:rPr kumimoji="0" lang="nl-NL" altLang="nl-NL" sz="2000" b="0" i="0" u="none" strike="noStrike" cap="none" normalizeH="0" baseline="0" dirty="0">
                <a:ln>
                  <a:noFill/>
                </a:ln>
                <a:solidFill>
                  <a:schemeClr val="tx1"/>
                </a:solidFill>
                <a:effectLst/>
                <a:ea typeface="Calibri" panose="020F0502020204030204" pitchFamily="34" charset="0"/>
              </a:rPr>
              <a:t>Over Online Masters</a:t>
            </a:r>
          </a:p>
          <a:p>
            <a:pPr eaLnBrk="0" fontAlgn="base" hangingPunct="0">
              <a:lnSpc>
                <a:spcPct val="100000"/>
              </a:lnSpc>
              <a:spcBef>
                <a:spcPct val="0"/>
              </a:spcBef>
              <a:spcAft>
                <a:spcPct val="0"/>
              </a:spcAft>
            </a:pPr>
            <a:r>
              <a:rPr lang="nl-NL" altLang="nl-NL" sz="2000" dirty="0">
                <a:ea typeface="Calibri" panose="020F0502020204030204" pitchFamily="34" charset="0"/>
              </a:rPr>
              <a:t>Korte impressie</a:t>
            </a:r>
          </a:p>
          <a:p>
            <a:pPr eaLnBrk="0" fontAlgn="base" hangingPunct="0">
              <a:lnSpc>
                <a:spcPct val="100000"/>
              </a:lnSpc>
              <a:spcBef>
                <a:spcPct val="0"/>
              </a:spcBef>
              <a:spcAft>
                <a:spcPct val="0"/>
              </a:spcAft>
            </a:pPr>
            <a:r>
              <a:rPr kumimoji="0" lang="nl-NL" altLang="nl-NL" sz="2000" b="0" i="0" u="none" strike="noStrike" cap="none" normalizeH="0" baseline="0" dirty="0">
                <a:ln>
                  <a:noFill/>
                </a:ln>
                <a:solidFill>
                  <a:schemeClr val="tx1"/>
                </a:solidFill>
                <a:effectLst/>
                <a:ea typeface="Calibri" panose="020F0502020204030204" pitchFamily="34" charset="0"/>
              </a:rPr>
              <a:t>Schoolopdrachten en thuisopdrachten</a:t>
            </a:r>
          </a:p>
          <a:p>
            <a:pPr eaLnBrk="0" fontAlgn="base" hangingPunct="0">
              <a:lnSpc>
                <a:spcPct val="100000"/>
              </a:lnSpc>
              <a:spcBef>
                <a:spcPct val="0"/>
              </a:spcBef>
              <a:spcAft>
                <a:spcPct val="0"/>
              </a:spcAft>
            </a:pPr>
            <a:r>
              <a:rPr lang="nl-NL" altLang="nl-NL" sz="2000" dirty="0">
                <a:ea typeface="Calibri" panose="020F0502020204030204" pitchFamily="34" charset="0"/>
              </a:rPr>
              <a:t>Vragen &amp; meer informatie</a:t>
            </a:r>
            <a:endParaRPr kumimoji="0" lang="nl-NL" altLang="nl-NL" sz="20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nl-NL" altLang="nl-NL" sz="2000" b="0" i="0" u="none" strike="noStrike" cap="none" normalizeH="0" baseline="0" dirty="0">
                <a:ln>
                  <a:noFill/>
                </a:ln>
                <a:solidFill>
                  <a:schemeClr val="tx1"/>
                </a:solidFill>
                <a:effectLst/>
                <a:ea typeface="Calibri" panose="020F0502020204030204" pitchFamily="34" charset="0"/>
              </a:rPr>
              <a:t> </a:t>
            </a:r>
            <a:endParaRPr kumimoji="0" lang="nl-NL" altLang="nl-NL" sz="2000" b="0" i="0" u="none" strike="noStrike" cap="none" normalizeH="0" baseline="0" dirty="0">
              <a:ln>
                <a:noFill/>
              </a:ln>
              <a:solidFill>
                <a:schemeClr val="tx1"/>
              </a:solidFill>
              <a:effectLst/>
            </a:endParaRPr>
          </a:p>
        </p:txBody>
      </p:sp>
      <p:pic>
        <p:nvPicPr>
          <p:cNvPr id="6" name="Afbeelding 5">
            <a:extLst>
              <a:ext uri="{FF2B5EF4-FFF2-40B4-BE49-F238E27FC236}">
                <a16:creationId xmlns:a16="http://schemas.microsoft.com/office/drawing/2014/main" id="{EA472931-FB3E-47C7-93A2-C6F1F2E0E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578100"/>
          </a:xfrm>
          <a:prstGeom prst="rect">
            <a:avLst/>
          </a:prstGeom>
        </p:spPr>
      </p:pic>
    </p:spTree>
    <p:extLst>
      <p:ext uri="{BB962C8B-B14F-4D97-AF65-F5344CB8AC3E}">
        <p14:creationId xmlns:p14="http://schemas.microsoft.com/office/powerpoint/2010/main" val="178158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r>
              <a:rPr lang="en-US" dirty="0"/>
              <a:t>….</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5"/>
              <a:stretch>
                <a:fillRect/>
              </a:stretch>
            </p:blipFill>
            <p:spPr>
              <a:xfrm>
                <a:off x="7625706" y="3417283"/>
                <a:ext cx="8400" cy="8400"/>
              </a:xfrm>
              <a:prstGeom prst="rect">
                <a:avLst/>
              </a:prstGeom>
            </p:spPr>
          </p:pic>
        </mc:Fallback>
      </mc:AlternateContent>
      <p:sp>
        <p:nvSpPr>
          <p:cNvPr id="5" name="Tekstvak 4"/>
          <p:cNvSpPr txBox="1"/>
          <p:nvPr/>
        </p:nvSpPr>
        <p:spPr>
          <a:xfrm>
            <a:off x="1903624" y="1825838"/>
            <a:ext cx="9934938" cy="4154984"/>
          </a:xfrm>
          <a:prstGeom prst="rect">
            <a:avLst/>
          </a:prstGeom>
          <a:noFill/>
        </p:spPr>
        <p:txBody>
          <a:bodyPr wrap="square" rtlCol="0">
            <a:spAutoFit/>
          </a:bodyPr>
          <a:lstStyle/>
          <a:p>
            <a:r>
              <a:rPr lang="nl-NL" sz="2200" dirty="0"/>
              <a:t>Als school hebben wij een aantal zaken vastgelegd op het gebied van de online wereld. Namelijk:</a:t>
            </a:r>
          </a:p>
          <a:p>
            <a:endParaRPr lang="nl-NL" sz="2200" dirty="0"/>
          </a:p>
          <a:p>
            <a:r>
              <a:rPr lang="nl-NL" sz="2200" dirty="0"/>
              <a:t>&lt;invulruimte voor de school: vul hier de online regels, afspraken en beleid van de school in&gt;</a:t>
            </a:r>
          </a:p>
          <a:p>
            <a:pPr marL="285750" indent="-285750">
              <a:buFont typeface="Arial" panose="020B0604020202020204" pitchFamily="34" charset="0"/>
              <a:buChar char="•"/>
            </a:pPr>
            <a:r>
              <a:rPr lang="nl-NL" sz="2200" dirty="0"/>
              <a:t> </a:t>
            </a:r>
          </a:p>
          <a:p>
            <a:pPr marL="285750" indent="-285750">
              <a:buFont typeface="Arial" panose="020B0604020202020204" pitchFamily="34" charset="0"/>
              <a:buChar char="•"/>
            </a:pPr>
            <a:r>
              <a:rPr lang="nl-NL" sz="2200" dirty="0"/>
              <a:t> </a:t>
            </a:r>
          </a:p>
          <a:p>
            <a:pPr marL="285750" indent="-285750">
              <a:buFont typeface="Arial" panose="020B0604020202020204" pitchFamily="34" charset="0"/>
              <a:buChar char="•"/>
            </a:pPr>
            <a:r>
              <a:rPr lang="nl-NL" sz="2200" dirty="0"/>
              <a:t> </a:t>
            </a:r>
          </a:p>
          <a:p>
            <a:pPr marL="285750" indent="-285750">
              <a:buFont typeface="Arial" panose="020B0604020202020204" pitchFamily="34" charset="0"/>
              <a:buChar char="•"/>
            </a:pPr>
            <a:r>
              <a:rPr lang="nl-NL" sz="2200" dirty="0"/>
              <a:t> </a:t>
            </a:r>
          </a:p>
          <a:p>
            <a:pPr marL="285750" indent="-285750">
              <a:buFont typeface="Arial" panose="020B0604020202020204" pitchFamily="34" charset="0"/>
              <a:buChar char="•"/>
            </a:pPr>
            <a:r>
              <a:rPr lang="nl-NL" sz="2200" dirty="0"/>
              <a:t> </a:t>
            </a:r>
          </a:p>
          <a:p>
            <a:br>
              <a:rPr lang="nl-NL" sz="2200" dirty="0"/>
            </a:br>
            <a:endParaRPr lang="nl-NL" sz="2200" dirty="0"/>
          </a:p>
        </p:txBody>
      </p:sp>
      <p:pic>
        <p:nvPicPr>
          <p:cNvPr id="6" name="Afbeelding 5">
            <a:extLst>
              <a:ext uri="{FF2B5EF4-FFF2-40B4-BE49-F238E27FC236}">
                <a16:creationId xmlns:a16="http://schemas.microsoft.com/office/drawing/2014/main" id="{836C33AD-1E8E-43AC-A035-B7FF922A6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2578100"/>
          </a:xfrm>
          <a:prstGeom prst="rect">
            <a:avLst/>
          </a:prstGeom>
        </p:spPr>
      </p:pic>
    </p:spTree>
    <p:extLst>
      <p:ext uri="{BB962C8B-B14F-4D97-AF65-F5344CB8AC3E}">
        <p14:creationId xmlns:p14="http://schemas.microsoft.com/office/powerpoint/2010/main" val="382166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4"/>
              <a:stretch>
                <a:fillRect/>
              </a:stretch>
            </p:blipFill>
            <p:spPr>
              <a:xfrm>
                <a:off x="7625706" y="3417283"/>
                <a:ext cx="8400" cy="8400"/>
              </a:xfrm>
              <a:prstGeom prst="rect">
                <a:avLst/>
              </a:prstGeom>
            </p:spPr>
          </p:pic>
        </mc:Fallback>
      </mc:AlternateContent>
      <p:sp>
        <p:nvSpPr>
          <p:cNvPr id="3" name="Rechthoek 2"/>
          <p:cNvSpPr/>
          <p:nvPr/>
        </p:nvSpPr>
        <p:spPr>
          <a:xfrm>
            <a:off x="1441704" y="2015020"/>
            <a:ext cx="10061448" cy="1862048"/>
          </a:xfrm>
          <a:prstGeom prst="rect">
            <a:avLst/>
          </a:prstGeom>
        </p:spPr>
        <p:txBody>
          <a:bodyPr wrap="square">
            <a:spAutoFit/>
          </a:bodyPr>
          <a:lstStyle/>
          <a:p>
            <a:pPr lvl="1">
              <a:spcAft>
                <a:spcPts val="600"/>
              </a:spcAft>
              <a:buClr>
                <a:schemeClr val="tx2"/>
              </a:buClr>
            </a:pPr>
            <a:r>
              <a:rPr lang="nl-NL" sz="2200" dirty="0"/>
              <a:t>Wat speelt er op school? </a:t>
            </a:r>
          </a:p>
          <a:p>
            <a:pPr lvl="1">
              <a:spcAft>
                <a:spcPts val="600"/>
              </a:spcAft>
              <a:buClr>
                <a:schemeClr val="tx2"/>
              </a:buClr>
            </a:pPr>
            <a:br>
              <a:rPr lang="nl-NL" sz="2200" dirty="0"/>
            </a:br>
            <a:r>
              <a:rPr lang="nl-NL" sz="2200" dirty="0"/>
              <a:t>&lt;invulruimte voor de school: vul hier de actuele zaken die spelen in de school toe of informeer ouders over eventuele incidenten die hebben plaatsgevonden waar ouders een rol in kunnen spelen&gt;</a:t>
            </a:r>
          </a:p>
        </p:txBody>
      </p:sp>
      <p:pic>
        <p:nvPicPr>
          <p:cNvPr id="6" name="Afbeelding 5">
            <a:extLst>
              <a:ext uri="{FF2B5EF4-FFF2-40B4-BE49-F238E27FC236}">
                <a16:creationId xmlns:a16="http://schemas.microsoft.com/office/drawing/2014/main" id="{0932F058-6034-41C6-A9DE-0B6B2A8EE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78100"/>
          </a:xfrm>
          <a:prstGeom prst="rect">
            <a:avLst/>
          </a:prstGeom>
        </p:spPr>
      </p:pic>
    </p:spTree>
    <p:extLst>
      <p:ext uri="{BB962C8B-B14F-4D97-AF65-F5344CB8AC3E}">
        <p14:creationId xmlns:p14="http://schemas.microsoft.com/office/powerpoint/2010/main" val="298490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5"/>
              <a:stretch>
                <a:fillRect/>
              </a:stretch>
            </p:blipFill>
            <p:spPr>
              <a:xfrm>
                <a:off x="7625706" y="3417283"/>
                <a:ext cx="8400" cy="8400"/>
              </a:xfrm>
              <a:prstGeom prst="rect">
                <a:avLst/>
              </a:prstGeom>
            </p:spPr>
          </p:pic>
        </mc:Fallback>
      </mc:AlternateContent>
      <p:pic>
        <p:nvPicPr>
          <p:cNvPr id="13" name="Picture 2" descr="http://www.primaindeklas.nl/media/f1/f110ab57c5cf6949aece4e70e4237a17.jpg">
            <a:extLst>
              <a:ext uri="{FF2B5EF4-FFF2-40B4-BE49-F238E27FC236}">
                <a16:creationId xmlns:a16="http://schemas.microsoft.com/office/drawing/2014/main" id="{3C4EAD5F-DD97-4B43-83D5-8D47E28D88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 y="4145280"/>
            <a:ext cx="4076614" cy="2712719"/>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39CBC035-3391-4534-A25D-A665E650E8FE}"/>
              </a:ext>
            </a:extLst>
          </p:cNvPr>
          <p:cNvSpPr/>
          <p:nvPr/>
        </p:nvSpPr>
        <p:spPr>
          <a:xfrm>
            <a:off x="2103121" y="2563229"/>
            <a:ext cx="6471920" cy="1045094"/>
          </a:xfrm>
          <a:prstGeom prst="rect">
            <a:avLst/>
          </a:prstGeom>
        </p:spPr>
        <p:txBody>
          <a:bodyPr wrap="square">
            <a:spAutoFit/>
          </a:bodyPr>
          <a:lstStyle/>
          <a:p>
            <a:pPr>
              <a:lnSpc>
                <a:spcPct val="115000"/>
              </a:lnSpc>
              <a:spcAft>
                <a:spcPts val="1000"/>
              </a:spcAft>
            </a:pPr>
            <a:r>
              <a:rPr lang="nl-NL" sz="2400" dirty="0">
                <a:latin typeface="Calibri" panose="020F0502020204030204" pitchFamily="34" charset="0"/>
                <a:ea typeface="Calibri" panose="020F0502020204030204" pitchFamily="34" charset="0"/>
                <a:cs typeface="Times New Roman" panose="02020603050405020304" pitchFamily="18" charset="0"/>
              </a:rPr>
              <a:t>Ken je alle vrienden en vriendinnen van je kind? </a:t>
            </a:r>
          </a:p>
          <a:p>
            <a:pPr>
              <a:lnSpc>
                <a:spcPct val="115000"/>
              </a:lnSpc>
              <a:spcAft>
                <a:spcPts val="1000"/>
              </a:spcAft>
            </a:pPr>
            <a:r>
              <a:rPr lang="nl-NL" sz="2400" dirty="0">
                <a:latin typeface="Calibri" panose="020F0502020204030204" pitchFamily="34" charset="0"/>
                <a:ea typeface="Calibri" panose="020F0502020204030204" pitchFamily="34" charset="0"/>
                <a:cs typeface="Times New Roman" panose="02020603050405020304" pitchFamily="18" charset="0"/>
              </a:rPr>
              <a:t>Steek je hand op bij ‘Ja’.</a:t>
            </a:r>
          </a:p>
        </p:txBody>
      </p:sp>
      <p:pic>
        <p:nvPicPr>
          <p:cNvPr id="6" name="Afbeelding 5">
            <a:extLst>
              <a:ext uri="{FF2B5EF4-FFF2-40B4-BE49-F238E27FC236}">
                <a16:creationId xmlns:a16="http://schemas.microsoft.com/office/drawing/2014/main" id="{F13AA4F5-6D09-4EA6-8F97-ECBC524F9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1" y="0"/>
            <a:ext cx="12192000" cy="2578100"/>
          </a:xfrm>
          <a:prstGeom prst="rect">
            <a:avLst/>
          </a:prstGeom>
        </p:spPr>
      </p:pic>
    </p:spTree>
    <p:extLst>
      <p:ext uri="{BB962C8B-B14F-4D97-AF65-F5344CB8AC3E}">
        <p14:creationId xmlns:p14="http://schemas.microsoft.com/office/powerpoint/2010/main" val="3749770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CF04352-A9A1-4DF3-AE41-732FC90057BF}"/>
              </a:ext>
            </a:extLst>
          </p:cNvPr>
          <p:cNvSpPr txBox="1"/>
          <p:nvPr/>
        </p:nvSpPr>
        <p:spPr>
          <a:xfrm>
            <a:off x="2112662" y="417071"/>
            <a:ext cx="9517626" cy="923330"/>
          </a:xfrm>
          <a:prstGeom prst="rect">
            <a:avLst/>
          </a:prstGeom>
          <a:noFill/>
        </p:spPr>
        <p:txBody>
          <a:bodyPr wrap="square" rtlCol="0">
            <a:spAutoFit/>
          </a:bodyPr>
          <a:lstStyle/>
          <a:p>
            <a:pPr algn="r"/>
            <a:r>
              <a:rPr lang="nl-NL" sz="5400" b="1" dirty="0">
                <a:solidFill>
                  <a:schemeClr val="bg1"/>
                </a:solidFill>
                <a:latin typeface="Built Titling Rg" panose="020B0806030202080204" pitchFamily="34" charset="0"/>
              </a:rPr>
              <a:t>Wat vindt u?</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5"/>
              <a:stretch>
                <a:fillRect/>
              </a:stretch>
            </p:blipFill>
            <p:spPr>
              <a:xfrm>
                <a:off x="7625706" y="3417283"/>
                <a:ext cx="8400" cy="8400"/>
              </a:xfrm>
              <a:prstGeom prst="rect">
                <a:avLst/>
              </a:prstGeom>
            </p:spPr>
          </p:pic>
        </mc:Fallback>
      </mc:AlternateContent>
      <p:pic>
        <p:nvPicPr>
          <p:cNvPr id="13" name="Picture 2" descr="http://www.primaindeklas.nl/media/f1/f110ab57c5cf6949aece4e70e4237a17.jpg">
            <a:extLst>
              <a:ext uri="{FF2B5EF4-FFF2-40B4-BE49-F238E27FC236}">
                <a16:creationId xmlns:a16="http://schemas.microsoft.com/office/drawing/2014/main" id="{3C4EAD5F-DD97-4B43-83D5-8D47E28D88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 y="3427234"/>
            <a:ext cx="5155677" cy="3430765"/>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39CBC035-3391-4534-A25D-A665E650E8FE}"/>
              </a:ext>
            </a:extLst>
          </p:cNvPr>
          <p:cNvSpPr/>
          <p:nvPr/>
        </p:nvSpPr>
        <p:spPr>
          <a:xfrm>
            <a:off x="2112663" y="2563228"/>
            <a:ext cx="7417418" cy="1045094"/>
          </a:xfrm>
          <a:prstGeom prst="rect">
            <a:avLst/>
          </a:prstGeom>
        </p:spPr>
        <p:txBody>
          <a:bodyPr wrap="square">
            <a:spAutoFit/>
          </a:bodyPr>
          <a:lstStyle/>
          <a:p>
            <a:pPr>
              <a:lnSpc>
                <a:spcPct val="115000"/>
              </a:lnSpc>
              <a:spcAft>
                <a:spcPts val="1000"/>
              </a:spcAft>
            </a:pPr>
            <a:r>
              <a:rPr lang="nl-NL" sz="2400" dirty="0"/>
              <a:t>Ken je alle </a:t>
            </a:r>
            <a:r>
              <a:rPr lang="nl-NL" sz="2400" u="sng" dirty="0"/>
              <a:t>online</a:t>
            </a:r>
            <a:r>
              <a:rPr lang="nl-NL" sz="2400" dirty="0"/>
              <a:t> vrienden en vriendinnen van je kind? </a:t>
            </a:r>
          </a:p>
          <a:p>
            <a:pPr>
              <a:lnSpc>
                <a:spcPct val="115000"/>
              </a:lnSpc>
              <a:spcAft>
                <a:spcPts val="1000"/>
              </a:spcAft>
            </a:pPr>
            <a:r>
              <a:rPr lang="nl-NL" sz="2400" dirty="0"/>
              <a:t>Steek je hand op bij ‘Ja’.</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Afbeelding 8">
            <a:extLst>
              <a:ext uri="{FF2B5EF4-FFF2-40B4-BE49-F238E27FC236}">
                <a16:creationId xmlns:a16="http://schemas.microsoft.com/office/drawing/2014/main" id="{175E3322-2028-46EF-BD91-8DF64787F9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1" y="0"/>
            <a:ext cx="12192000" cy="2578100"/>
          </a:xfrm>
          <a:prstGeom prst="rect">
            <a:avLst/>
          </a:prstGeom>
        </p:spPr>
      </p:pic>
    </p:spTree>
    <p:extLst>
      <p:ext uri="{BB962C8B-B14F-4D97-AF65-F5344CB8AC3E}">
        <p14:creationId xmlns:p14="http://schemas.microsoft.com/office/powerpoint/2010/main" val="2171165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CF04352-A9A1-4DF3-AE41-732FC90057BF}"/>
              </a:ext>
            </a:extLst>
          </p:cNvPr>
          <p:cNvSpPr txBox="1"/>
          <p:nvPr/>
        </p:nvSpPr>
        <p:spPr>
          <a:xfrm>
            <a:off x="2112662" y="417071"/>
            <a:ext cx="9517626" cy="923330"/>
          </a:xfrm>
          <a:prstGeom prst="rect">
            <a:avLst/>
          </a:prstGeom>
          <a:noFill/>
        </p:spPr>
        <p:txBody>
          <a:bodyPr wrap="square" rtlCol="0">
            <a:spAutoFit/>
          </a:bodyPr>
          <a:lstStyle/>
          <a:p>
            <a:pPr algn="r"/>
            <a:r>
              <a:rPr lang="nl-NL" sz="5400" b="1" dirty="0">
                <a:solidFill>
                  <a:schemeClr val="bg1"/>
                </a:solidFill>
                <a:latin typeface="Built Titling Rg" panose="020B0806030202080204" pitchFamily="34" charset="0"/>
              </a:rPr>
              <a:t>Prikkelende stellingen</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5"/>
              <a:stretch>
                <a:fillRect/>
              </a:stretch>
            </p:blipFill>
            <p:spPr>
              <a:xfrm>
                <a:off x="7625706" y="3417283"/>
                <a:ext cx="8400" cy="8400"/>
              </a:xfrm>
              <a:prstGeom prst="rect">
                <a:avLst/>
              </a:prstGeom>
            </p:spPr>
          </p:pic>
        </mc:Fallback>
      </mc:AlternateContent>
      <p:sp>
        <p:nvSpPr>
          <p:cNvPr id="7" name="Rechthoek 6">
            <a:extLst>
              <a:ext uri="{FF2B5EF4-FFF2-40B4-BE49-F238E27FC236}">
                <a16:creationId xmlns:a16="http://schemas.microsoft.com/office/drawing/2014/main" id="{39CBC035-3391-4534-A25D-A665E650E8FE}"/>
              </a:ext>
            </a:extLst>
          </p:cNvPr>
          <p:cNvSpPr/>
          <p:nvPr/>
        </p:nvSpPr>
        <p:spPr>
          <a:xfrm>
            <a:off x="2112663" y="2613771"/>
            <a:ext cx="9241137" cy="830997"/>
          </a:xfrm>
          <a:prstGeom prst="rect">
            <a:avLst/>
          </a:prstGeom>
        </p:spPr>
        <p:txBody>
          <a:bodyPr wrap="square">
            <a:spAutoFit/>
          </a:bodyPr>
          <a:lstStyle/>
          <a:p>
            <a:r>
              <a:rPr lang="nl-NL" sz="2400" dirty="0"/>
              <a:t>&lt;invulruimte voor de school: vul hier de stellingen uit de handleiding Ouderavond in die je wilt behandelen&gt;  </a:t>
            </a:r>
          </a:p>
        </p:txBody>
      </p:sp>
      <p:pic>
        <p:nvPicPr>
          <p:cNvPr id="6" name="Afbeelding 5">
            <a:extLst>
              <a:ext uri="{FF2B5EF4-FFF2-40B4-BE49-F238E27FC236}">
                <a16:creationId xmlns:a16="http://schemas.microsoft.com/office/drawing/2014/main" id="{6030EC32-382E-4F46-928D-0080D86AD5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 y="0"/>
            <a:ext cx="12192000" cy="2578100"/>
          </a:xfrm>
          <a:prstGeom prst="rect">
            <a:avLst/>
          </a:prstGeom>
        </p:spPr>
      </p:pic>
    </p:spTree>
    <p:extLst>
      <p:ext uri="{BB962C8B-B14F-4D97-AF65-F5344CB8AC3E}">
        <p14:creationId xmlns:p14="http://schemas.microsoft.com/office/powerpoint/2010/main" val="149326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CF04352-A9A1-4DF3-AE41-732FC90057BF}"/>
              </a:ext>
            </a:extLst>
          </p:cNvPr>
          <p:cNvSpPr txBox="1"/>
          <p:nvPr/>
        </p:nvSpPr>
        <p:spPr>
          <a:xfrm>
            <a:off x="2112662" y="417071"/>
            <a:ext cx="9517626" cy="923330"/>
          </a:xfrm>
          <a:prstGeom prst="rect">
            <a:avLst/>
          </a:prstGeom>
          <a:noFill/>
        </p:spPr>
        <p:txBody>
          <a:bodyPr wrap="square" rtlCol="0">
            <a:spAutoFit/>
          </a:bodyPr>
          <a:lstStyle/>
          <a:p>
            <a:pPr algn="r"/>
            <a:r>
              <a:rPr lang="nl-NL" sz="5400" b="1" dirty="0">
                <a:solidFill>
                  <a:schemeClr val="bg1"/>
                </a:solidFill>
                <a:latin typeface="Built Titling Rg" panose="020B0806030202080204" pitchFamily="34" charset="0"/>
              </a:rPr>
              <a:t>Ui het nieuws</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5"/>
              <a:stretch>
                <a:fillRect/>
              </a:stretch>
            </p:blipFill>
            <p:spPr>
              <a:xfrm>
                <a:off x="7625706" y="3417283"/>
                <a:ext cx="8400" cy="8400"/>
              </a:xfrm>
              <a:prstGeom prst="rect">
                <a:avLst/>
              </a:prstGeom>
            </p:spPr>
          </p:pic>
        </mc:Fallback>
      </mc:AlternateContent>
      <p:sp>
        <p:nvSpPr>
          <p:cNvPr id="7" name="Rechthoek 6">
            <a:extLst>
              <a:ext uri="{FF2B5EF4-FFF2-40B4-BE49-F238E27FC236}">
                <a16:creationId xmlns:a16="http://schemas.microsoft.com/office/drawing/2014/main" id="{39CBC035-3391-4534-A25D-A665E650E8FE}"/>
              </a:ext>
            </a:extLst>
          </p:cNvPr>
          <p:cNvSpPr/>
          <p:nvPr/>
        </p:nvSpPr>
        <p:spPr>
          <a:xfrm>
            <a:off x="6096000" y="2431558"/>
            <a:ext cx="5924144" cy="830997"/>
          </a:xfrm>
          <a:prstGeom prst="rect">
            <a:avLst/>
          </a:prstGeom>
        </p:spPr>
        <p:txBody>
          <a:bodyPr wrap="square">
            <a:spAutoFit/>
          </a:bodyPr>
          <a:lstStyle/>
          <a:p>
            <a:r>
              <a:rPr lang="nl-NL" sz="2400" dirty="0"/>
              <a:t>Mijn kind stuurt nooit ketting-brief-apps door. </a:t>
            </a:r>
          </a:p>
          <a:p>
            <a:r>
              <a:rPr lang="nl-NL" sz="2400" dirty="0"/>
              <a:t>Steek uw hand op bij ‘Ja’. </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7" y="2562819"/>
            <a:ext cx="5087249" cy="3738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687739" y="2219781"/>
            <a:ext cx="1631005" cy="307777"/>
          </a:xfrm>
          <a:prstGeom prst="rect">
            <a:avLst/>
          </a:prstGeom>
        </p:spPr>
        <p:txBody>
          <a:bodyPr wrap="square">
            <a:spAutoFit/>
          </a:bodyPr>
          <a:lstStyle/>
          <a:p>
            <a:r>
              <a:rPr lang="nl-NL" sz="1400" dirty="0"/>
              <a:t>Artikel: nrc.nl </a:t>
            </a:r>
          </a:p>
        </p:txBody>
      </p:sp>
      <p:pic>
        <p:nvPicPr>
          <p:cNvPr id="9" name="Afbeelding 8">
            <a:extLst>
              <a:ext uri="{FF2B5EF4-FFF2-40B4-BE49-F238E27FC236}">
                <a16:creationId xmlns:a16="http://schemas.microsoft.com/office/drawing/2014/main" id="{D596DF57-572D-4EAA-A951-26D603EB3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2578100"/>
          </a:xfrm>
          <a:prstGeom prst="rect">
            <a:avLst/>
          </a:prstGeom>
        </p:spPr>
      </p:pic>
    </p:spTree>
    <p:extLst>
      <p:ext uri="{BB962C8B-B14F-4D97-AF65-F5344CB8AC3E}">
        <p14:creationId xmlns:p14="http://schemas.microsoft.com/office/powerpoint/2010/main" val="132726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E0D8-2675-4BF0-8A49-8A483C053CB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CF04352-A9A1-4DF3-AE41-732FC90057BF}"/>
              </a:ext>
            </a:extLst>
          </p:cNvPr>
          <p:cNvSpPr txBox="1"/>
          <p:nvPr/>
        </p:nvSpPr>
        <p:spPr>
          <a:xfrm>
            <a:off x="1203073" y="354304"/>
            <a:ext cx="10881351" cy="923330"/>
          </a:xfrm>
          <a:prstGeom prst="rect">
            <a:avLst/>
          </a:prstGeom>
          <a:noFill/>
        </p:spPr>
        <p:txBody>
          <a:bodyPr wrap="square" rtlCol="0">
            <a:spAutoFit/>
          </a:bodyPr>
          <a:lstStyle/>
          <a:p>
            <a:pPr algn="r"/>
            <a:r>
              <a:rPr lang="nl-NL" sz="5400" b="1" dirty="0">
                <a:solidFill>
                  <a:schemeClr val="bg1"/>
                </a:solidFill>
                <a:latin typeface="Built Titling Rg" panose="020B0806030202080204" pitchFamily="34" charset="0"/>
              </a:rPr>
              <a:t>Over Online Masters</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ED129792-391D-4672-A5AF-9465010BDEFC}"/>
                  </a:ext>
                </a:extLst>
              </p14:cNvPr>
              <p14:cNvContentPartPr/>
              <p14:nvPr/>
            </p14:nvContentPartPr>
            <p14:xfrm>
              <a:off x="7629786" y="3421603"/>
              <a:ext cx="240" cy="240"/>
            </p14:xfrm>
          </p:contentPart>
        </mc:Choice>
        <mc:Fallback xmlns="">
          <p:pic>
            <p:nvPicPr>
              <p:cNvPr id="8" name="Ink 7">
                <a:extLst>
                  <a:ext uri="{FF2B5EF4-FFF2-40B4-BE49-F238E27FC236}">
                    <a16:creationId xmlns:a16="http://schemas.microsoft.com/office/drawing/2014/main" id="{ED129792-391D-4672-A5AF-9465010BDEFC}"/>
                  </a:ext>
                </a:extLst>
              </p:cNvPr>
              <p:cNvPicPr/>
              <p:nvPr/>
            </p:nvPicPr>
            <p:blipFill>
              <a:blip r:embed="rId8"/>
              <a:stretch>
                <a:fillRect/>
              </a:stretch>
            </p:blipFill>
            <p:spPr>
              <a:xfrm>
                <a:off x="7625706" y="3417283"/>
                <a:ext cx="8400" cy="8400"/>
              </a:xfrm>
              <a:prstGeom prst="rect">
                <a:avLst/>
              </a:prstGeom>
            </p:spPr>
          </p:pic>
        </mc:Fallback>
      </mc:AlternateContent>
      <p:sp>
        <p:nvSpPr>
          <p:cNvPr id="14" name="Rechthoek 2"/>
          <p:cNvSpPr/>
          <p:nvPr/>
        </p:nvSpPr>
        <p:spPr>
          <a:xfrm>
            <a:off x="2007025" y="2055813"/>
            <a:ext cx="9520252" cy="3139321"/>
          </a:xfrm>
          <a:prstGeom prst="rect">
            <a:avLst/>
          </a:prstGeom>
        </p:spPr>
        <p:txBody>
          <a:bodyPr wrap="square">
            <a:spAutoFit/>
          </a:bodyPr>
          <a:lstStyle/>
          <a:p>
            <a:r>
              <a:rPr lang="nl-NL" sz="2200" dirty="0"/>
              <a:t>In het lesprogramma Online Masters krijgen leerlingen:</a:t>
            </a:r>
          </a:p>
          <a:p>
            <a:endParaRPr lang="nl-NL" sz="2200" dirty="0"/>
          </a:p>
          <a:p>
            <a:pPr marL="285750" indent="-285750">
              <a:buFont typeface="Arial" panose="020B0604020202020204" pitchFamily="34" charset="0"/>
              <a:buChar char="•"/>
            </a:pPr>
            <a:r>
              <a:rPr lang="nl-NL" sz="2200" dirty="0"/>
              <a:t>les van experts (masters) uit de online wereld;</a:t>
            </a:r>
          </a:p>
          <a:p>
            <a:pPr marL="285750" indent="-285750">
              <a:buFont typeface="Arial" panose="020B0604020202020204" pitchFamily="34" charset="0"/>
              <a:buChar char="•"/>
            </a:pPr>
            <a:r>
              <a:rPr lang="nl-NL" sz="2200" dirty="0"/>
              <a:t>informatie over online veiligheid en online gedrag;</a:t>
            </a:r>
          </a:p>
          <a:p>
            <a:pPr marL="285750" indent="-285750">
              <a:buFont typeface="Arial" panose="020B0604020202020204" pitchFamily="34" charset="0"/>
              <a:buChar char="•"/>
            </a:pPr>
            <a:r>
              <a:rPr lang="nl-NL" sz="2200" dirty="0"/>
              <a:t>creatieve opdrachten om hun eigen online vaardigheden te ontwikkelen;</a:t>
            </a:r>
          </a:p>
          <a:p>
            <a:pPr marL="285750" indent="-285750">
              <a:buFont typeface="Arial" panose="020B0604020202020204" pitchFamily="34" charset="0"/>
              <a:buChar char="•"/>
            </a:pPr>
            <a:r>
              <a:rPr lang="nl-NL" sz="2200" dirty="0"/>
              <a:t>opdrachten die uitdagen tot zelfreflectie.</a:t>
            </a:r>
          </a:p>
          <a:p>
            <a:endParaRPr lang="nl-NL" sz="2200" dirty="0"/>
          </a:p>
          <a:p>
            <a:r>
              <a:rPr lang="nl-NL" sz="2200" dirty="0"/>
              <a:t>Dit programma draagt bij aan de digitale geletterdheid van onze leerlingen. </a:t>
            </a:r>
          </a:p>
          <a:p>
            <a:endParaRPr lang="nl-NL" sz="2200" dirty="0"/>
          </a:p>
        </p:txBody>
      </p:sp>
      <p:pic>
        <p:nvPicPr>
          <p:cNvPr id="6" name="Afbeelding 5">
            <a:extLst>
              <a:ext uri="{FF2B5EF4-FFF2-40B4-BE49-F238E27FC236}">
                <a16:creationId xmlns:a16="http://schemas.microsoft.com/office/drawing/2014/main" id="{DF8AFE39-72C2-4EFF-98D6-33B0922AB4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1416"/>
            <a:ext cx="12192000" cy="2578100"/>
          </a:xfrm>
          <a:prstGeom prst="rect">
            <a:avLst/>
          </a:prstGeom>
        </p:spPr>
      </p:pic>
    </p:spTree>
    <p:extLst>
      <p:ext uri="{BB962C8B-B14F-4D97-AF65-F5344CB8AC3E}">
        <p14:creationId xmlns:p14="http://schemas.microsoft.com/office/powerpoint/2010/main" val="1756963096"/>
      </p:ext>
    </p:extLst>
  </p:cSld>
  <p:clrMapOvr>
    <a:masterClrMapping/>
  </p:clrMapOvr>
</p:sld>
</file>

<file path=ppt/theme/theme1.xml><?xml version="1.0" encoding="utf-8"?>
<a:theme xmlns:a="http://schemas.openxmlformats.org/drawingml/2006/main" name="Online Masters Presentat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line Masters Presentatie" id="{C8854B84-5CC2-4D78-B549-50807A5ACDF7}" vid="{46EB16DF-132C-49A2-83E3-B0F8C4ABEB52}"/>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Online Masters Presentatie</Template>
  <TotalTime>41</TotalTime>
  <Words>691</Words>
  <Application>Microsoft Office PowerPoint</Application>
  <PresentationFormat>Breedbeeld</PresentationFormat>
  <Paragraphs>69</Paragraphs>
  <Slides>15</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Built Titling Rg</vt:lpstr>
      <vt:lpstr>Calibri</vt:lpstr>
      <vt:lpstr>Calibri Light</vt:lpstr>
      <vt:lpstr>Online Masters Presentatie</vt:lpstr>
      <vt:lpstr>PowerPoint-presentatie</vt:lpstr>
      <vt:lpstr>Inhoud</vt:lpstr>
      <vt:lpst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Pauline de Pater</dc:creator>
  <cp:lastModifiedBy>Barbara Raadsen</cp:lastModifiedBy>
  <cp:revision>124</cp:revision>
  <cp:lastPrinted>2017-11-16T10:03:32Z</cp:lastPrinted>
  <dcterms:created xsi:type="dcterms:W3CDTF">2017-10-13T13:15:09Z</dcterms:created>
  <dcterms:modified xsi:type="dcterms:W3CDTF">2023-09-26T13:21:24Z</dcterms:modified>
</cp:coreProperties>
</file>